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9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0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1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3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4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5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8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9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30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31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32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33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34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35.xml" ContentType="application/vnd.openxmlformats-officedocument.presentationml.notesSlide+xml"/>
  <Override PartName="/ppt/tags/tag233.xml" ContentType="application/vnd.openxmlformats-officedocument.presentationml.tags+xml"/>
  <Override PartName="/ppt/notesSlides/notesSlide36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37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38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39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40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notesSlides/notesSlide41.xml" ContentType="application/vnd.openxmlformats-officedocument.presentationml.notesSlide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42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notesSlides/notesSlide43.xml" ContentType="application/vnd.openxmlformats-officedocument.presentationml.notesSlide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46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47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notesSlides/notesSlide48.xml" ContentType="application/vnd.openxmlformats-officedocument.presentationml.notesSlide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49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337.xml" ContentType="application/vnd.openxmlformats-officedocument.presentationml.tags+xml"/>
  <Override PartName="/ppt/notesSlides/notesSlide52.xml" ContentType="application/vnd.openxmlformats-officedocument.presentationml.notesSlide+xml"/>
  <Override PartName="/ppt/tags/tag338.xml" ContentType="application/vnd.openxmlformats-officedocument.presentationml.tags+xml"/>
  <Override PartName="/ppt/notesSlides/notesSlide53.xml" ContentType="application/vnd.openxmlformats-officedocument.presentationml.notesSlide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54.xml" ContentType="application/vnd.openxmlformats-officedocument.presentationml.notesSlide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notesSlides/notesSlide55.xml" ContentType="application/vnd.openxmlformats-officedocument.presentationml.notesSlide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notesSlides/notesSlide56.xml" ContentType="application/vnd.openxmlformats-officedocument.presentationml.notesSlide+xml"/>
  <Override PartName="/ppt/tags/tag349.xml" ContentType="application/vnd.openxmlformats-officedocument.presentationml.tags+xml"/>
  <Override PartName="/ppt/notesSlides/notesSlide57.xml" ContentType="application/vnd.openxmlformats-officedocument.presentationml.notesSlide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58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59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notesSlides/notesSlide60.xml" ContentType="application/vnd.openxmlformats-officedocument.presentationml.notesSlide+xml"/>
  <Override PartName="/ppt/tags/tag36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97"/>
  </p:notesMasterIdLst>
  <p:sldIdLst>
    <p:sldId id="256" r:id="rId2"/>
    <p:sldId id="259" r:id="rId3"/>
    <p:sldId id="406" r:id="rId4"/>
    <p:sldId id="432" r:id="rId5"/>
    <p:sldId id="409" r:id="rId6"/>
    <p:sldId id="404" r:id="rId7"/>
    <p:sldId id="419" r:id="rId8"/>
    <p:sldId id="429" r:id="rId9"/>
    <p:sldId id="421" r:id="rId10"/>
    <p:sldId id="433" r:id="rId11"/>
    <p:sldId id="434" r:id="rId12"/>
    <p:sldId id="415" r:id="rId13"/>
    <p:sldId id="461" r:id="rId14"/>
    <p:sldId id="462" r:id="rId15"/>
    <p:sldId id="436" r:id="rId16"/>
    <p:sldId id="424" r:id="rId17"/>
    <p:sldId id="463" r:id="rId18"/>
    <p:sldId id="464" r:id="rId19"/>
    <p:sldId id="465" r:id="rId20"/>
    <p:sldId id="417" r:id="rId21"/>
    <p:sldId id="418" r:id="rId22"/>
    <p:sldId id="435" r:id="rId23"/>
    <p:sldId id="441" r:id="rId24"/>
    <p:sldId id="483" r:id="rId25"/>
    <p:sldId id="478" r:id="rId26"/>
    <p:sldId id="476" r:id="rId27"/>
    <p:sldId id="477" r:id="rId28"/>
    <p:sldId id="486" r:id="rId29"/>
    <p:sldId id="479" r:id="rId30"/>
    <p:sldId id="473" r:id="rId31"/>
    <p:sldId id="426" r:id="rId32"/>
    <p:sldId id="414" r:id="rId33"/>
    <p:sldId id="311" r:id="rId34"/>
    <p:sldId id="474" r:id="rId35"/>
    <p:sldId id="480" r:id="rId36"/>
    <p:sldId id="481" r:id="rId37"/>
    <p:sldId id="312" r:id="rId38"/>
    <p:sldId id="325" r:id="rId39"/>
    <p:sldId id="260" r:id="rId40"/>
    <p:sldId id="379" r:id="rId41"/>
    <p:sldId id="308" r:id="rId42"/>
    <p:sldId id="262" r:id="rId43"/>
    <p:sldId id="258" r:id="rId44"/>
    <p:sldId id="302" r:id="rId45"/>
    <p:sldId id="386" r:id="rId46"/>
    <p:sldId id="390" r:id="rId47"/>
    <p:sldId id="369" r:id="rId48"/>
    <p:sldId id="401" r:id="rId49"/>
    <p:sldId id="451" r:id="rId50"/>
    <p:sldId id="373" r:id="rId51"/>
    <p:sldId id="399" r:id="rId52"/>
    <p:sldId id="383" r:id="rId53"/>
    <p:sldId id="439" r:id="rId54"/>
    <p:sldId id="438" r:id="rId55"/>
    <p:sldId id="440" r:id="rId56"/>
    <p:sldId id="352" r:id="rId57"/>
    <p:sldId id="378" r:id="rId58"/>
    <p:sldId id="377" r:id="rId59"/>
    <p:sldId id="361" r:id="rId60"/>
    <p:sldId id="389" r:id="rId61"/>
    <p:sldId id="374" r:id="rId62"/>
    <p:sldId id="360" r:id="rId63"/>
    <p:sldId id="387" r:id="rId64"/>
    <p:sldId id="393" r:id="rId65"/>
    <p:sldId id="487" r:id="rId66"/>
    <p:sldId id="491" r:id="rId67"/>
    <p:sldId id="485" r:id="rId68"/>
    <p:sldId id="366" r:id="rId69"/>
    <p:sldId id="321" r:id="rId70"/>
    <p:sldId id="375" r:id="rId71"/>
    <p:sldId id="376" r:id="rId72"/>
    <p:sldId id="402" r:id="rId73"/>
    <p:sldId id="394" r:id="rId74"/>
    <p:sldId id="345" r:id="rId75"/>
    <p:sldId id="342" r:id="rId76"/>
    <p:sldId id="437" r:id="rId77"/>
    <p:sldId id="466" r:id="rId78"/>
    <p:sldId id="488" r:id="rId79"/>
    <p:sldId id="349" r:id="rId80"/>
    <p:sldId id="482" r:id="rId81"/>
    <p:sldId id="458" r:id="rId82"/>
    <p:sldId id="456" r:id="rId83"/>
    <p:sldId id="457" r:id="rId84"/>
    <p:sldId id="347" r:id="rId85"/>
    <p:sldId id="459" r:id="rId86"/>
    <p:sldId id="454" r:id="rId87"/>
    <p:sldId id="396" r:id="rId88"/>
    <p:sldId id="452" r:id="rId89"/>
    <p:sldId id="468" r:id="rId90"/>
    <p:sldId id="422" r:id="rId91"/>
    <p:sldId id="450" r:id="rId92"/>
    <p:sldId id="453" r:id="rId93"/>
    <p:sldId id="489" r:id="rId94"/>
    <p:sldId id="490" r:id="rId95"/>
    <p:sldId id="294" r:id="rId96"/>
  </p:sldIdLst>
  <p:sldSz cx="9144000" cy="6858000" type="screen4x3"/>
  <p:notesSz cx="6858000" cy="9144000"/>
  <p:embeddedFontLst>
    <p:embeddedFont>
      <p:font typeface="Roboto Medium" pitchFamily="2" charset="0"/>
      <p:regular r:id="rId98"/>
      <p:italic r:id="rId99"/>
    </p:embeddedFont>
    <p:embeddedFont>
      <p:font typeface="Pokemon GB" pitchFamily="2" charset="0"/>
      <p:regular r:id="rId100"/>
    </p:embeddedFont>
    <p:embeddedFont>
      <p:font typeface="Open Sans Condensed" pitchFamily="34" charset="0"/>
      <p:bold r:id="rId101"/>
    </p:embeddedFont>
    <p:embeddedFont>
      <p:font typeface="Roboto Light" pitchFamily="2" charset="0"/>
      <p:regular r:id="rId102"/>
      <p:italic r:id="rId103"/>
    </p:embeddedFont>
    <p:embeddedFont>
      <p:font typeface="Calibri" pitchFamily="34" charset="0"/>
      <p:regular r:id="rId104"/>
      <p:bold r:id="rId105"/>
      <p:italic r:id="rId106"/>
      <p:boldItalic r:id="rId107"/>
    </p:embeddedFont>
    <p:embeddedFont>
      <p:font typeface="Open Sans Semibold" pitchFamily="34" charset="0"/>
      <p:bold r:id="rId108"/>
      <p:boldItalic r:id="rId10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D6"/>
    <a:srgbClr val="06069E"/>
    <a:srgbClr val="5A80D4"/>
    <a:srgbClr val="596ED5"/>
    <a:srgbClr val="FFE1E1"/>
    <a:srgbClr val="CDCDCD"/>
    <a:srgbClr val="C5C5C5"/>
    <a:srgbClr val="D1D1D1"/>
    <a:srgbClr val="D3D3D3"/>
    <a:srgbClr val="F2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5110" autoAdjust="0"/>
  </p:normalViewPr>
  <p:slideViewPr>
    <p:cSldViewPr>
      <p:cViewPr>
        <p:scale>
          <a:sx n="59" d="100"/>
          <a:sy n="59" d="100"/>
        </p:scale>
        <p:origin x="-1380" y="-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078" y="-120"/>
      </p:cViewPr>
      <p:guideLst>
        <p:guide orient="horz" pos="2880"/>
        <p:guide pos="2160"/>
      </p:guideLst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5.fntdata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421E0-3563-41E3-9EA0-95A8C4BE8FFE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D0BFE-0C7D-4BA9-B381-D2DE4C972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8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8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28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25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25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31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1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77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8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474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1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957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203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9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91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91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9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203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203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75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7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8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D0BFE-0C7D-4BA9-B381-D2DE4C9722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7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2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0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2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8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3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DF445-A6A3-46D8-9605-F6409A235CA5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39EC-50FB-499D-B81F-F60275A8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2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6.xml"/><Relationship Id="rId7" Type="http://schemas.openxmlformats.org/officeDocument/2006/relationships/image" Target="../media/image2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9.xml"/><Relationship Id="rId7" Type="http://schemas.openxmlformats.org/officeDocument/2006/relationships/image" Target="../media/image2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tags" Target="../tags/tag30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tags" Target="../tags/tag34.xm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6.xml"/><Relationship Id="rId7" Type="http://schemas.openxmlformats.org/officeDocument/2006/relationships/image" Target="../media/image41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9.xml"/><Relationship Id="rId7" Type="http://schemas.openxmlformats.org/officeDocument/2006/relationships/image" Target="../media/image41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3" Type="http://schemas.openxmlformats.org/officeDocument/2006/relationships/tags" Target="../tags/tag52.xml"/><Relationship Id="rId7" Type="http://schemas.openxmlformats.org/officeDocument/2006/relationships/image" Target="../media/image10.png"/><Relationship Id="rId12" Type="http://schemas.openxmlformats.org/officeDocument/2006/relationships/image" Target="../media/image40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8.png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tags" Target="../tags/tag53.xml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6.xml"/><Relationship Id="rId9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microsoft.com/office/2007/relationships/hdphoto" Target="../media/hdphoto3.wdp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notesSlide" Target="../notesSlides/notesSlide18.xml"/><Relationship Id="rId18" Type="http://schemas.openxmlformats.org/officeDocument/2006/relationships/image" Target="../media/image57.png"/><Relationship Id="rId26" Type="http://schemas.microsoft.com/office/2007/relationships/hdphoto" Target="../media/hdphoto4.wdp"/><Relationship Id="rId3" Type="http://schemas.openxmlformats.org/officeDocument/2006/relationships/tags" Target="../tags/tag61.xml"/><Relationship Id="rId21" Type="http://schemas.openxmlformats.org/officeDocument/2006/relationships/image" Target="../media/image60.png"/><Relationship Id="rId7" Type="http://schemas.openxmlformats.org/officeDocument/2006/relationships/tags" Target="../tags/tag6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tags" Target="../tags/tag60.xml"/><Relationship Id="rId16" Type="http://schemas.openxmlformats.org/officeDocument/2006/relationships/image" Target="../media/image39.png"/><Relationship Id="rId20" Type="http://schemas.openxmlformats.org/officeDocument/2006/relationships/image" Target="../media/image59.png"/><Relationship Id="rId29" Type="http://schemas.microsoft.com/office/2007/relationships/hdphoto" Target="../media/hdphoto2.wdp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image" Target="../media/image63.png"/><Relationship Id="rId5" Type="http://schemas.openxmlformats.org/officeDocument/2006/relationships/tags" Target="../tags/tag63.xml"/><Relationship Id="rId15" Type="http://schemas.openxmlformats.org/officeDocument/2006/relationships/image" Target="../media/image50.png"/><Relationship Id="rId23" Type="http://schemas.openxmlformats.org/officeDocument/2006/relationships/image" Target="../media/image62.png"/><Relationship Id="rId28" Type="http://schemas.openxmlformats.org/officeDocument/2006/relationships/image" Target="../media/image51.png"/><Relationship Id="rId10" Type="http://schemas.openxmlformats.org/officeDocument/2006/relationships/tags" Target="../tags/tag68.xml"/><Relationship Id="rId19" Type="http://schemas.openxmlformats.org/officeDocument/2006/relationships/image" Target="../media/image58.png"/><Relationship Id="rId31" Type="http://schemas.openxmlformats.org/officeDocument/2006/relationships/image" Target="../media/image66.pn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image" Target="../media/image54.png"/><Relationship Id="rId22" Type="http://schemas.openxmlformats.org/officeDocument/2006/relationships/image" Target="../media/image61.png"/><Relationship Id="rId27" Type="http://schemas.openxmlformats.org/officeDocument/2006/relationships/image" Target="../media/image53.png"/><Relationship Id="rId30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39.png"/><Relationship Id="rId18" Type="http://schemas.openxmlformats.org/officeDocument/2006/relationships/image" Target="../media/image61.png"/><Relationship Id="rId3" Type="http://schemas.openxmlformats.org/officeDocument/2006/relationships/tags" Target="../tags/tag72.xml"/><Relationship Id="rId21" Type="http://schemas.microsoft.com/office/2007/relationships/hdphoto" Target="../media/hdphoto4.wdp"/><Relationship Id="rId7" Type="http://schemas.openxmlformats.org/officeDocument/2006/relationships/tags" Target="../tags/tag76.xml"/><Relationship Id="rId12" Type="http://schemas.openxmlformats.org/officeDocument/2006/relationships/image" Target="../media/image50.png"/><Relationship Id="rId17" Type="http://schemas.openxmlformats.org/officeDocument/2006/relationships/image" Target="../media/image60.png"/><Relationship Id="rId25" Type="http://schemas.openxmlformats.org/officeDocument/2006/relationships/image" Target="../media/image66.png"/><Relationship Id="rId2" Type="http://schemas.openxmlformats.org/officeDocument/2006/relationships/tags" Target="../tags/tag71.xml"/><Relationship Id="rId16" Type="http://schemas.openxmlformats.org/officeDocument/2006/relationships/image" Target="../media/image59.png"/><Relationship Id="rId20" Type="http://schemas.openxmlformats.org/officeDocument/2006/relationships/image" Target="../media/image64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54.png"/><Relationship Id="rId24" Type="http://schemas.microsoft.com/office/2007/relationships/hdphoto" Target="../media/hdphoto2.wdp"/><Relationship Id="rId5" Type="http://schemas.openxmlformats.org/officeDocument/2006/relationships/tags" Target="../tags/tag74.xml"/><Relationship Id="rId15" Type="http://schemas.openxmlformats.org/officeDocument/2006/relationships/image" Target="../media/image58.png"/><Relationship Id="rId23" Type="http://schemas.openxmlformats.org/officeDocument/2006/relationships/image" Target="../media/image51.png"/><Relationship Id="rId10" Type="http://schemas.openxmlformats.org/officeDocument/2006/relationships/notesSlide" Target="../notesSlides/notesSlide19.xml"/><Relationship Id="rId19" Type="http://schemas.openxmlformats.org/officeDocument/2006/relationships/image" Target="../media/image62.png"/><Relationship Id="rId4" Type="http://schemas.openxmlformats.org/officeDocument/2006/relationships/tags" Target="../tags/tag7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6.png"/><Relationship Id="rId2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notesSlide" Target="../notesSlides/notesSlide20.xml"/><Relationship Id="rId18" Type="http://schemas.openxmlformats.org/officeDocument/2006/relationships/image" Target="../media/image57.png"/><Relationship Id="rId26" Type="http://schemas.microsoft.com/office/2007/relationships/hdphoto" Target="../media/hdphoto4.wdp"/><Relationship Id="rId3" Type="http://schemas.openxmlformats.org/officeDocument/2006/relationships/tags" Target="../tags/tag80.xml"/><Relationship Id="rId21" Type="http://schemas.openxmlformats.org/officeDocument/2006/relationships/image" Target="../media/image60.png"/><Relationship Id="rId7" Type="http://schemas.openxmlformats.org/officeDocument/2006/relationships/tags" Target="../tags/tag8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tags" Target="../tags/tag79.xml"/><Relationship Id="rId16" Type="http://schemas.openxmlformats.org/officeDocument/2006/relationships/image" Target="../media/image39.png"/><Relationship Id="rId20" Type="http://schemas.openxmlformats.org/officeDocument/2006/relationships/image" Target="../media/image59.png"/><Relationship Id="rId29" Type="http://schemas.openxmlformats.org/officeDocument/2006/relationships/image" Target="../media/image51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24" Type="http://schemas.openxmlformats.org/officeDocument/2006/relationships/image" Target="../media/image63.png"/><Relationship Id="rId5" Type="http://schemas.openxmlformats.org/officeDocument/2006/relationships/tags" Target="../tags/tag82.xml"/><Relationship Id="rId15" Type="http://schemas.openxmlformats.org/officeDocument/2006/relationships/image" Target="../media/image50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tags" Target="../tags/tag87.xml"/><Relationship Id="rId19" Type="http://schemas.openxmlformats.org/officeDocument/2006/relationships/image" Target="../media/image58.png"/><Relationship Id="rId31" Type="http://schemas.openxmlformats.org/officeDocument/2006/relationships/image" Target="../media/image65.pn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image" Target="../media/image54.png"/><Relationship Id="rId22" Type="http://schemas.openxmlformats.org/officeDocument/2006/relationships/image" Target="../media/image61.png"/><Relationship Id="rId27" Type="http://schemas.openxmlformats.org/officeDocument/2006/relationships/image" Target="../media/image53.png"/><Relationship Id="rId30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39.png"/><Relationship Id="rId18" Type="http://schemas.openxmlformats.org/officeDocument/2006/relationships/image" Target="../media/image60.png"/><Relationship Id="rId3" Type="http://schemas.openxmlformats.org/officeDocument/2006/relationships/tags" Target="../tags/tag91.xml"/><Relationship Id="rId21" Type="http://schemas.openxmlformats.org/officeDocument/2006/relationships/image" Target="../media/image64.png"/><Relationship Id="rId7" Type="http://schemas.openxmlformats.org/officeDocument/2006/relationships/tags" Target="../tags/tag95.xml"/><Relationship Id="rId12" Type="http://schemas.openxmlformats.org/officeDocument/2006/relationships/image" Target="../media/image50.png"/><Relationship Id="rId17" Type="http://schemas.openxmlformats.org/officeDocument/2006/relationships/image" Target="../media/image59.png"/><Relationship Id="rId25" Type="http://schemas.microsoft.com/office/2007/relationships/hdphoto" Target="../media/hdphoto2.wdp"/><Relationship Id="rId2" Type="http://schemas.openxmlformats.org/officeDocument/2006/relationships/tags" Target="../tags/tag90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54.png"/><Relationship Id="rId24" Type="http://schemas.openxmlformats.org/officeDocument/2006/relationships/image" Target="../media/image51.png"/><Relationship Id="rId5" Type="http://schemas.openxmlformats.org/officeDocument/2006/relationships/tags" Target="../tags/tag93.xml"/><Relationship Id="rId15" Type="http://schemas.openxmlformats.org/officeDocument/2006/relationships/image" Target="../media/image56.png"/><Relationship Id="rId23" Type="http://schemas.openxmlformats.org/officeDocument/2006/relationships/image" Target="../media/image53.png"/><Relationship Id="rId10" Type="http://schemas.openxmlformats.org/officeDocument/2006/relationships/notesSlide" Target="../notesSlides/notesSlide21.xml"/><Relationship Id="rId19" Type="http://schemas.openxmlformats.org/officeDocument/2006/relationships/image" Target="../media/image61.pn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7.png"/><Relationship Id="rId22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99.xml"/><Relationship Id="rId7" Type="http://schemas.openxmlformats.org/officeDocument/2006/relationships/image" Target="../media/image68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1.png"/><Relationship Id="rId4" Type="http://schemas.openxmlformats.org/officeDocument/2006/relationships/tags" Target="../tags/tag100.xml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4.xml"/><Relationship Id="rId16" Type="http://schemas.openxmlformats.org/officeDocument/2006/relationships/image" Target="../media/image13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8.png"/><Relationship Id="rId5" Type="http://schemas.openxmlformats.org/officeDocument/2006/relationships/tags" Target="../tags/tag7.xml"/><Relationship Id="rId15" Type="http://schemas.openxmlformats.org/officeDocument/2006/relationships/image" Target="../media/image12.png"/><Relationship Id="rId10" Type="http://schemas.openxmlformats.org/officeDocument/2006/relationships/notesSlide" Target="../notesSlides/notesSlide4.xml"/><Relationship Id="rId19" Type="http://schemas.openxmlformats.org/officeDocument/2006/relationships/image" Target="../media/image16.pn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13" Type="http://schemas.openxmlformats.org/officeDocument/2006/relationships/image" Target="../media/image72.png"/><Relationship Id="rId3" Type="http://schemas.openxmlformats.org/officeDocument/2006/relationships/tags" Target="../tags/tag10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1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70.png"/><Relationship Id="rId5" Type="http://schemas.openxmlformats.org/officeDocument/2006/relationships/tags" Target="../tags/tag105.xml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tags" Target="../tags/tag104.xml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50.png"/><Relationship Id="rId18" Type="http://schemas.openxmlformats.org/officeDocument/2006/relationships/image" Target="../media/image49.png"/><Relationship Id="rId3" Type="http://schemas.openxmlformats.org/officeDocument/2006/relationships/tags" Target="../tags/tag109.xml"/><Relationship Id="rId21" Type="http://schemas.openxmlformats.org/officeDocument/2006/relationships/image" Target="../media/image59.png"/><Relationship Id="rId7" Type="http://schemas.openxmlformats.org/officeDocument/2006/relationships/tags" Target="../tags/tag113.xml"/><Relationship Id="rId12" Type="http://schemas.openxmlformats.org/officeDocument/2006/relationships/image" Target="../media/image54.png"/><Relationship Id="rId17" Type="http://schemas.openxmlformats.org/officeDocument/2006/relationships/image" Target="../media/image56.png"/><Relationship Id="rId25" Type="http://schemas.openxmlformats.org/officeDocument/2006/relationships/image" Target="../media/image63.png"/><Relationship Id="rId2" Type="http://schemas.openxmlformats.org/officeDocument/2006/relationships/tags" Target="../tags/tag108.xml"/><Relationship Id="rId16" Type="http://schemas.openxmlformats.org/officeDocument/2006/relationships/image" Target="../media/image67.png"/><Relationship Id="rId20" Type="http://schemas.openxmlformats.org/officeDocument/2006/relationships/image" Target="../media/image58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notesSlide" Target="../notesSlides/notesSlide24.xml"/><Relationship Id="rId24" Type="http://schemas.openxmlformats.org/officeDocument/2006/relationships/image" Target="../media/image62.png"/><Relationship Id="rId5" Type="http://schemas.openxmlformats.org/officeDocument/2006/relationships/tags" Target="../tags/tag111.xml"/><Relationship Id="rId15" Type="http://schemas.openxmlformats.org/officeDocument/2006/relationships/image" Target="../media/image75.png"/><Relationship Id="rId23" Type="http://schemas.openxmlformats.org/officeDocument/2006/relationships/image" Target="../media/image6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76.pn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39.png"/><Relationship Id="rId2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notesSlide" Target="../notesSlides/notesSlide25.xml"/><Relationship Id="rId18" Type="http://schemas.openxmlformats.org/officeDocument/2006/relationships/image" Target="../media/image80.png"/><Relationship Id="rId26" Type="http://schemas.openxmlformats.org/officeDocument/2006/relationships/image" Target="../media/image85.png"/><Relationship Id="rId3" Type="http://schemas.openxmlformats.org/officeDocument/2006/relationships/tags" Target="../tags/tag118.xml"/><Relationship Id="rId21" Type="http://schemas.microsoft.com/office/2007/relationships/hdphoto" Target="../media/hdphoto5.wdp"/><Relationship Id="rId7" Type="http://schemas.openxmlformats.org/officeDocument/2006/relationships/tags" Target="../tags/tag12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1.png"/><Relationship Id="rId25" Type="http://schemas.openxmlformats.org/officeDocument/2006/relationships/image" Target="../media/image84.png"/><Relationship Id="rId2" Type="http://schemas.openxmlformats.org/officeDocument/2006/relationships/tags" Target="../tags/tag117.xml"/><Relationship Id="rId16" Type="http://schemas.openxmlformats.org/officeDocument/2006/relationships/image" Target="../media/image79.png"/><Relationship Id="rId20" Type="http://schemas.openxmlformats.org/officeDocument/2006/relationships/image" Target="../media/image82.png"/><Relationship Id="rId29" Type="http://schemas.openxmlformats.org/officeDocument/2006/relationships/image" Target="../media/image87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24" Type="http://schemas.openxmlformats.org/officeDocument/2006/relationships/image" Target="../media/image60.png"/><Relationship Id="rId5" Type="http://schemas.openxmlformats.org/officeDocument/2006/relationships/tags" Target="../tags/tag120.xml"/><Relationship Id="rId15" Type="http://schemas.openxmlformats.org/officeDocument/2006/relationships/image" Target="../media/image78.png"/><Relationship Id="rId23" Type="http://schemas.openxmlformats.org/officeDocument/2006/relationships/image" Target="../media/image59.png"/><Relationship Id="rId28" Type="http://schemas.openxmlformats.org/officeDocument/2006/relationships/image" Target="../media/image86.png"/><Relationship Id="rId10" Type="http://schemas.openxmlformats.org/officeDocument/2006/relationships/tags" Target="../tags/tag125.xml"/><Relationship Id="rId19" Type="http://schemas.openxmlformats.org/officeDocument/2006/relationships/image" Target="../media/image81.pn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image" Target="../media/image77.png"/><Relationship Id="rId22" Type="http://schemas.openxmlformats.org/officeDocument/2006/relationships/image" Target="../media/image83.png"/><Relationship Id="rId27" Type="http://schemas.openxmlformats.org/officeDocument/2006/relationships/image" Target="../media/image62.png"/><Relationship Id="rId30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tags" Target="../tags/tag129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92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5" Type="http://schemas.openxmlformats.org/officeDocument/2006/relationships/tags" Target="../tags/tag131.xml"/><Relationship Id="rId10" Type="http://schemas.openxmlformats.org/officeDocument/2006/relationships/image" Target="../media/image90.png"/><Relationship Id="rId4" Type="http://schemas.openxmlformats.org/officeDocument/2006/relationships/tags" Target="../tags/tag130.xm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tags" Target="../tags/tag134.xml"/><Relationship Id="rId21" Type="http://schemas.openxmlformats.org/officeDocument/2006/relationships/image" Target="../media/image109.png"/><Relationship Id="rId7" Type="http://schemas.openxmlformats.org/officeDocument/2006/relationships/tags" Target="../tags/tag138.xml"/><Relationship Id="rId12" Type="http://schemas.openxmlformats.org/officeDocument/2006/relationships/notesSlide" Target="../notesSlides/notesSlide28.xml"/><Relationship Id="rId17" Type="http://schemas.openxmlformats.org/officeDocument/2006/relationships/image" Target="../media/image105.png"/><Relationship Id="rId2" Type="http://schemas.openxmlformats.org/officeDocument/2006/relationships/tags" Target="../tags/tag133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36.xml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tags" Target="../tags/tag141.xml"/><Relationship Id="rId19" Type="http://schemas.openxmlformats.org/officeDocument/2006/relationships/image" Target="../media/image107.png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112.png"/><Relationship Id="rId18" Type="http://schemas.openxmlformats.org/officeDocument/2006/relationships/image" Target="../media/image106.png"/><Relationship Id="rId3" Type="http://schemas.openxmlformats.org/officeDocument/2006/relationships/tags" Target="../tags/tag144.xml"/><Relationship Id="rId21" Type="http://schemas.openxmlformats.org/officeDocument/2006/relationships/image" Target="../media/image115.png"/><Relationship Id="rId7" Type="http://schemas.openxmlformats.org/officeDocument/2006/relationships/tags" Target="../tags/tag148.xml"/><Relationship Id="rId12" Type="http://schemas.openxmlformats.org/officeDocument/2006/relationships/notesSlide" Target="../notesSlides/notesSlide29.xml"/><Relationship Id="rId17" Type="http://schemas.openxmlformats.org/officeDocument/2006/relationships/image" Target="../media/image105.png"/><Relationship Id="rId2" Type="http://schemas.openxmlformats.org/officeDocument/2006/relationships/tags" Target="../tags/tag143.xml"/><Relationship Id="rId16" Type="http://schemas.openxmlformats.org/officeDocument/2006/relationships/image" Target="../media/image104.png"/><Relationship Id="rId20" Type="http://schemas.openxmlformats.org/officeDocument/2006/relationships/image" Target="../media/image114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slideLayout" Target="../slideLayouts/slideLayout5.xml"/><Relationship Id="rId24" Type="http://schemas.openxmlformats.org/officeDocument/2006/relationships/image" Target="../media/image111.png"/><Relationship Id="rId5" Type="http://schemas.openxmlformats.org/officeDocument/2006/relationships/tags" Target="../tags/tag146.xml"/><Relationship Id="rId15" Type="http://schemas.openxmlformats.org/officeDocument/2006/relationships/image" Target="../media/image103.png"/><Relationship Id="rId23" Type="http://schemas.openxmlformats.org/officeDocument/2006/relationships/image" Target="../media/image110.png"/><Relationship Id="rId10" Type="http://schemas.openxmlformats.org/officeDocument/2006/relationships/tags" Target="../tags/tag151.xml"/><Relationship Id="rId19" Type="http://schemas.openxmlformats.org/officeDocument/2006/relationships/image" Target="../media/image113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102.png"/><Relationship Id="rId22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tags" Target="../tags/tag154.xml"/><Relationship Id="rId21" Type="http://schemas.openxmlformats.org/officeDocument/2006/relationships/image" Target="../media/image102.png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image" Target="../media/image119.png"/><Relationship Id="rId25" Type="http://schemas.openxmlformats.org/officeDocument/2006/relationships/image" Target="../media/image123.png"/><Relationship Id="rId2" Type="http://schemas.openxmlformats.org/officeDocument/2006/relationships/tags" Target="../tags/tag153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24" Type="http://schemas.openxmlformats.org/officeDocument/2006/relationships/image" Target="../media/image105.png"/><Relationship Id="rId5" Type="http://schemas.openxmlformats.org/officeDocument/2006/relationships/tags" Target="../tags/tag156.xml"/><Relationship Id="rId15" Type="http://schemas.openxmlformats.org/officeDocument/2006/relationships/image" Target="../media/image117.png"/><Relationship Id="rId23" Type="http://schemas.openxmlformats.org/officeDocument/2006/relationships/image" Target="../media/image104.png"/><Relationship Id="rId28" Type="http://schemas.openxmlformats.org/officeDocument/2006/relationships/image" Target="../media/image126.png"/><Relationship Id="rId10" Type="http://schemas.openxmlformats.org/officeDocument/2006/relationships/tags" Target="../tags/tag161.xml"/><Relationship Id="rId19" Type="http://schemas.openxmlformats.org/officeDocument/2006/relationships/image" Target="../media/image121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notesSlide" Target="../notesSlides/notesSlide30.xml"/><Relationship Id="rId22" Type="http://schemas.openxmlformats.org/officeDocument/2006/relationships/image" Target="../media/image103.png"/><Relationship Id="rId27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66.xml"/><Relationship Id="rId7" Type="http://schemas.openxmlformats.org/officeDocument/2006/relationships/notesSlide" Target="../notesSlides/notesSlide31.xml"/><Relationship Id="rId12" Type="http://schemas.openxmlformats.org/officeDocument/2006/relationships/image" Target="../media/image127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120.png"/><Relationship Id="rId5" Type="http://schemas.openxmlformats.org/officeDocument/2006/relationships/tags" Target="../tags/tag168.xml"/><Relationship Id="rId10" Type="http://schemas.openxmlformats.org/officeDocument/2006/relationships/image" Target="../media/image119.png"/><Relationship Id="rId4" Type="http://schemas.openxmlformats.org/officeDocument/2006/relationships/tags" Target="../tags/tag167.xml"/><Relationship Id="rId9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tags" Target="../tags/tag171.xml"/><Relationship Id="rId7" Type="http://schemas.openxmlformats.org/officeDocument/2006/relationships/image" Target="../media/image129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128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32.png"/><Relationship Id="rId4" Type="http://schemas.openxmlformats.org/officeDocument/2006/relationships/tags" Target="../tags/tag172.xml"/><Relationship Id="rId9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tags" Target="../tags/tag185.xml"/><Relationship Id="rId18" Type="http://schemas.openxmlformats.org/officeDocument/2006/relationships/image" Target="../media/image118.png"/><Relationship Id="rId26" Type="http://schemas.openxmlformats.org/officeDocument/2006/relationships/image" Target="../media/image104.png"/><Relationship Id="rId3" Type="http://schemas.openxmlformats.org/officeDocument/2006/relationships/tags" Target="../tags/tag175.xml"/><Relationship Id="rId21" Type="http://schemas.openxmlformats.org/officeDocument/2006/relationships/image" Target="../media/image134.png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17" Type="http://schemas.openxmlformats.org/officeDocument/2006/relationships/image" Target="../media/image133.png"/><Relationship Id="rId25" Type="http://schemas.openxmlformats.org/officeDocument/2006/relationships/image" Target="../media/image103.png"/><Relationship Id="rId2" Type="http://schemas.openxmlformats.org/officeDocument/2006/relationships/tags" Target="../tags/tag174.xml"/><Relationship Id="rId16" Type="http://schemas.openxmlformats.org/officeDocument/2006/relationships/notesSlide" Target="../notesSlides/notesSlide32.xml"/><Relationship Id="rId20" Type="http://schemas.openxmlformats.org/officeDocument/2006/relationships/image" Target="../media/image120.png"/><Relationship Id="rId29" Type="http://schemas.openxmlformats.org/officeDocument/2006/relationships/image" Target="../media/image135.png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24" Type="http://schemas.openxmlformats.org/officeDocument/2006/relationships/image" Target="../media/image102.png"/><Relationship Id="rId32" Type="http://schemas.openxmlformats.org/officeDocument/2006/relationships/image" Target="../media/image126.png"/><Relationship Id="rId5" Type="http://schemas.openxmlformats.org/officeDocument/2006/relationships/tags" Target="../tags/tag177.xml"/><Relationship Id="rId15" Type="http://schemas.openxmlformats.org/officeDocument/2006/relationships/slideLayout" Target="../slideLayouts/slideLayout5.xml"/><Relationship Id="rId23" Type="http://schemas.openxmlformats.org/officeDocument/2006/relationships/image" Target="../media/image122.png"/><Relationship Id="rId28" Type="http://schemas.openxmlformats.org/officeDocument/2006/relationships/image" Target="../media/image123.png"/><Relationship Id="rId10" Type="http://schemas.openxmlformats.org/officeDocument/2006/relationships/tags" Target="../tags/tag182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tags" Target="../tags/tag186.xml"/><Relationship Id="rId22" Type="http://schemas.openxmlformats.org/officeDocument/2006/relationships/image" Target="../media/image121.png"/><Relationship Id="rId27" Type="http://schemas.openxmlformats.org/officeDocument/2006/relationships/image" Target="../media/image105.png"/><Relationship Id="rId30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36.png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image" Target="../media/image120.png"/><Relationship Id="rId2" Type="http://schemas.openxmlformats.org/officeDocument/2006/relationships/tags" Target="../tags/tag188.xml"/><Relationship Id="rId16" Type="http://schemas.openxmlformats.org/officeDocument/2006/relationships/image" Target="../media/image133.png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image" Target="../media/image119.png"/><Relationship Id="rId5" Type="http://schemas.openxmlformats.org/officeDocument/2006/relationships/tags" Target="../tags/tag191.xml"/><Relationship Id="rId15" Type="http://schemas.openxmlformats.org/officeDocument/2006/relationships/image" Target="../media/image138.png"/><Relationship Id="rId10" Type="http://schemas.openxmlformats.org/officeDocument/2006/relationships/image" Target="../media/image118.png"/><Relationship Id="rId4" Type="http://schemas.openxmlformats.org/officeDocument/2006/relationships/tags" Target="../tags/tag190.xml"/><Relationship Id="rId9" Type="http://schemas.openxmlformats.org/officeDocument/2006/relationships/notesSlide" Target="../notesSlides/notesSlide33.xml"/><Relationship Id="rId1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image" Target="../media/image139.png"/><Relationship Id="rId18" Type="http://schemas.openxmlformats.org/officeDocument/2006/relationships/image" Target="../media/image102.png"/><Relationship Id="rId3" Type="http://schemas.openxmlformats.org/officeDocument/2006/relationships/tags" Target="../tags/tag196.xml"/><Relationship Id="rId21" Type="http://schemas.openxmlformats.org/officeDocument/2006/relationships/image" Target="../media/image105.png"/><Relationship Id="rId7" Type="http://schemas.openxmlformats.org/officeDocument/2006/relationships/tags" Target="../tags/tag200.xml"/><Relationship Id="rId12" Type="http://schemas.openxmlformats.org/officeDocument/2006/relationships/image" Target="../media/image113.png"/><Relationship Id="rId17" Type="http://schemas.openxmlformats.org/officeDocument/2006/relationships/image" Target="../media/image143.png"/><Relationship Id="rId2" Type="http://schemas.openxmlformats.org/officeDocument/2006/relationships/tags" Target="../tags/tag195.xml"/><Relationship Id="rId16" Type="http://schemas.openxmlformats.org/officeDocument/2006/relationships/image" Target="../media/image142.png"/><Relationship Id="rId20" Type="http://schemas.openxmlformats.org/officeDocument/2006/relationships/image" Target="../media/image104.png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notesSlide" Target="../notesSlides/notesSlide34.xml"/><Relationship Id="rId5" Type="http://schemas.openxmlformats.org/officeDocument/2006/relationships/tags" Target="../tags/tag198.xml"/><Relationship Id="rId15" Type="http://schemas.openxmlformats.org/officeDocument/2006/relationships/image" Target="../media/image141.pn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103.png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image" Target="../media/image146.png"/><Relationship Id="rId18" Type="http://schemas.openxmlformats.org/officeDocument/2006/relationships/image" Target="../media/image142.png"/><Relationship Id="rId3" Type="http://schemas.openxmlformats.org/officeDocument/2006/relationships/tags" Target="../tags/tag205.xml"/><Relationship Id="rId21" Type="http://schemas.openxmlformats.org/officeDocument/2006/relationships/image" Target="../media/image103.png"/><Relationship Id="rId7" Type="http://schemas.openxmlformats.org/officeDocument/2006/relationships/tags" Target="../tags/tag209.xml"/><Relationship Id="rId12" Type="http://schemas.openxmlformats.org/officeDocument/2006/relationships/image" Target="../media/image145.png"/><Relationship Id="rId17" Type="http://schemas.openxmlformats.org/officeDocument/2006/relationships/image" Target="../media/image141.png"/><Relationship Id="rId2" Type="http://schemas.openxmlformats.org/officeDocument/2006/relationships/tags" Target="../tags/tag204.xml"/><Relationship Id="rId16" Type="http://schemas.openxmlformats.org/officeDocument/2006/relationships/image" Target="../media/image140.png"/><Relationship Id="rId20" Type="http://schemas.openxmlformats.org/officeDocument/2006/relationships/image" Target="../media/image102.png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207.xml"/><Relationship Id="rId15" Type="http://schemas.openxmlformats.org/officeDocument/2006/relationships/image" Target="../media/image139.png"/><Relationship Id="rId23" Type="http://schemas.openxmlformats.org/officeDocument/2006/relationships/image" Target="../media/image105.png"/><Relationship Id="rId10" Type="http://schemas.openxmlformats.org/officeDocument/2006/relationships/tags" Target="../tags/tag212.xml"/><Relationship Id="rId19" Type="http://schemas.openxmlformats.org/officeDocument/2006/relationships/image" Target="../media/image143.png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image" Target="../media/image113.png"/><Relationship Id="rId22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image" Target="../media/image146.png"/><Relationship Id="rId18" Type="http://schemas.openxmlformats.org/officeDocument/2006/relationships/image" Target="../media/image142.png"/><Relationship Id="rId3" Type="http://schemas.openxmlformats.org/officeDocument/2006/relationships/tags" Target="../tags/tag215.xml"/><Relationship Id="rId21" Type="http://schemas.openxmlformats.org/officeDocument/2006/relationships/image" Target="../media/image103.png"/><Relationship Id="rId7" Type="http://schemas.openxmlformats.org/officeDocument/2006/relationships/tags" Target="../tags/tag219.xml"/><Relationship Id="rId12" Type="http://schemas.openxmlformats.org/officeDocument/2006/relationships/image" Target="../media/image145.png"/><Relationship Id="rId17" Type="http://schemas.openxmlformats.org/officeDocument/2006/relationships/image" Target="../media/image141.png"/><Relationship Id="rId2" Type="http://schemas.openxmlformats.org/officeDocument/2006/relationships/tags" Target="../tags/tag214.xml"/><Relationship Id="rId16" Type="http://schemas.openxmlformats.org/officeDocument/2006/relationships/image" Target="../media/image140.png"/><Relationship Id="rId20" Type="http://schemas.openxmlformats.org/officeDocument/2006/relationships/image" Target="../media/image102.pn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217.xml"/><Relationship Id="rId15" Type="http://schemas.openxmlformats.org/officeDocument/2006/relationships/image" Target="../media/image139.png"/><Relationship Id="rId23" Type="http://schemas.openxmlformats.org/officeDocument/2006/relationships/image" Target="../media/image105.png"/><Relationship Id="rId10" Type="http://schemas.openxmlformats.org/officeDocument/2006/relationships/tags" Target="../tags/tag222.xml"/><Relationship Id="rId19" Type="http://schemas.openxmlformats.org/officeDocument/2006/relationships/image" Target="../media/image143.png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image" Target="../media/image113.png"/><Relationship Id="rId22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image" Target="../media/image146.png"/><Relationship Id="rId18" Type="http://schemas.openxmlformats.org/officeDocument/2006/relationships/image" Target="../media/image142.png"/><Relationship Id="rId3" Type="http://schemas.openxmlformats.org/officeDocument/2006/relationships/tags" Target="../tags/tag225.xml"/><Relationship Id="rId21" Type="http://schemas.openxmlformats.org/officeDocument/2006/relationships/image" Target="../media/image103.png"/><Relationship Id="rId7" Type="http://schemas.openxmlformats.org/officeDocument/2006/relationships/tags" Target="../tags/tag229.xml"/><Relationship Id="rId12" Type="http://schemas.openxmlformats.org/officeDocument/2006/relationships/image" Target="../media/image145.png"/><Relationship Id="rId17" Type="http://schemas.openxmlformats.org/officeDocument/2006/relationships/image" Target="../media/image141.png"/><Relationship Id="rId2" Type="http://schemas.openxmlformats.org/officeDocument/2006/relationships/tags" Target="../tags/tag224.xml"/><Relationship Id="rId16" Type="http://schemas.openxmlformats.org/officeDocument/2006/relationships/image" Target="../media/image140.png"/><Relationship Id="rId20" Type="http://schemas.openxmlformats.org/officeDocument/2006/relationships/image" Target="../media/image102.png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227.xml"/><Relationship Id="rId15" Type="http://schemas.openxmlformats.org/officeDocument/2006/relationships/image" Target="../media/image139.png"/><Relationship Id="rId23" Type="http://schemas.openxmlformats.org/officeDocument/2006/relationships/image" Target="../media/image105.png"/><Relationship Id="rId10" Type="http://schemas.openxmlformats.org/officeDocument/2006/relationships/tags" Target="../tags/tag232.xml"/><Relationship Id="rId19" Type="http://schemas.openxmlformats.org/officeDocument/2006/relationships/image" Target="../media/image143.png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image" Target="../media/image113.png"/><Relationship Id="rId22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3.xml"/><Relationship Id="rId4" Type="http://schemas.openxmlformats.org/officeDocument/2006/relationships/image" Target="../media/image14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tags" Target="../tags/tag236.xml"/><Relationship Id="rId7" Type="http://schemas.openxmlformats.org/officeDocument/2006/relationships/image" Target="../media/image148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tags" Target="../tags/tag237.xml"/><Relationship Id="rId9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tags" Target="../tags/tag250.xml"/><Relationship Id="rId18" Type="http://schemas.openxmlformats.org/officeDocument/2006/relationships/image" Target="../media/image153.png"/><Relationship Id="rId26" Type="http://schemas.openxmlformats.org/officeDocument/2006/relationships/image" Target="../media/image123.png"/><Relationship Id="rId3" Type="http://schemas.openxmlformats.org/officeDocument/2006/relationships/tags" Target="../tags/tag240.xml"/><Relationship Id="rId21" Type="http://schemas.openxmlformats.org/officeDocument/2006/relationships/image" Target="../media/image119.png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17" Type="http://schemas.openxmlformats.org/officeDocument/2006/relationships/image" Target="../media/image152.png"/><Relationship Id="rId25" Type="http://schemas.openxmlformats.org/officeDocument/2006/relationships/image" Target="../media/image105.png"/><Relationship Id="rId2" Type="http://schemas.openxmlformats.org/officeDocument/2006/relationships/tags" Target="../tags/tag239.xml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26.pn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24" Type="http://schemas.openxmlformats.org/officeDocument/2006/relationships/image" Target="../media/image104.png"/><Relationship Id="rId5" Type="http://schemas.openxmlformats.org/officeDocument/2006/relationships/tags" Target="../tags/tag242.xml"/><Relationship Id="rId15" Type="http://schemas.openxmlformats.org/officeDocument/2006/relationships/notesSlide" Target="../notesSlides/notesSlide38.xml"/><Relationship Id="rId23" Type="http://schemas.openxmlformats.org/officeDocument/2006/relationships/image" Target="../media/image103.png"/><Relationship Id="rId28" Type="http://schemas.openxmlformats.org/officeDocument/2006/relationships/image" Target="../media/image157.png"/><Relationship Id="rId10" Type="http://schemas.openxmlformats.org/officeDocument/2006/relationships/tags" Target="../tags/tag247.xml"/><Relationship Id="rId19" Type="http://schemas.openxmlformats.org/officeDocument/2006/relationships/image" Target="../media/image154.png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2.png"/><Relationship Id="rId27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tags" Target="../tags/tag253.xml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notesSlide" Target="../notesSlides/notesSlide39.xml"/><Relationship Id="rId11" Type="http://schemas.openxmlformats.org/officeDocument/2006/relationships/image" Target="../media/image16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1.png"/><Relationship Id="rId4" Type="http://schemas.openxmlformats.org/officeDocument/2006/relationships/tags" Target="../tags/tag254.xml"/><Relationship Id="rId9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262.xml"/><Relationship Id="rId13" Type="http://schemas.openxmlformats.org/officeDocument/2006/relationships/tags" Target="../tags/tag267.xml"/><Relationship Id="rId18" Type="http://schemas.openxmlformats.org/officeDocument/2006/relationships/image" Target="../media/image164.png"/><Relationship Id="rId26" Type="http://schemas.openxmlformats.org/officeDocument/2006/relationships/image" Target="../media/image169.png"/><Relationship Id="rId3" Type="http://schemas.openxmlformats.org/officeDocument/2006/relationships/tags" Target="../tags/tag257.xml"/><Relationship Id="rId21" Type="http://schemas.openxmlformats.org/officeDocument/2006/relationships/image" Target="../media/image166.png"/><Relationship Id="rId7" Type="http://schemas.openxmlformats.org/officeDocument/2006/relationships/tags" Target="../tags/tag261.xml"/><Relationship Id="rId12" Type="http://schemas.openxmlformats.org/officeDocument/2006/relationships/tags" Target="../tags/tag266.xml"/><Relationship Id="rId17" Type="http://schemas.openxmlformats.org/officeDocument/2006/relationships/notesSlide" Target="../notesSlides/notesSlide40.xml"/><Relationship Id="rId25" Type="http://schemas.openxmlformats.org/officeDocument/2006/relationships/image" Target="../media/image121.png"/><Relationship Id="rId2" Type="http://schemas.openxmlformats.org/officeDocument/2006/relationships/tags" Target="../tags/tag256.xml"/><Relationship Id="rId16" Type="http://schemas.openxmlformats.org/officeDocument/2006/relationships/slideLayout" Target="../slideLayouts/slideLayout5.xml"/><Relationship Id="rId20" Type="http://schemas.openxmlformats.org/officeDocument/2006/relationships/image" Target="../media/image165.png"/><Relationship Id="rId29" Type="http://schemas.openxmlformats.org/officeDocument/2006/relationships/image" Target="../media/image104.png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11" Type="http://schemas.openxmlformats.org/officeDocument/2006/relationships/tags" Target="../tags/tag265.xml"/><Relationship Id="rId24" Type="http://schemas.openxmlformats.org/officeDocument/2006/relationships/image" Target="../media/image168.png"/><Relationship Id="rId5" Type="http://schemas.openxmlformats.org/officeDocument/2006/relationships/tags" Target="../tags/tag259.xml"/><Relationship Id="rId15" Type="http://schemas.openxmlformats.org/officeDocument/2006/relationships/tags" Target="../tags/tag269.xml"/><Relationship Id="rId23" Type="http://schemas.openxmlformats.org/officeDocument/2006/relationships/image" Target="../media/image134.png"/><Relationship Id="rId28" Type="http://schemas.openxmlformats.org/officeDocument/2006/relationships/image" Target="../media/image103.png"/><Relationship Id="rId10" Type="http://schemas.openxmlformats.org/officeDocument/2006/relationships/tags" Target="../tags/tag264.xml"/><Relationship Id="rId19" Type="http://schemas.openxmlformats.org/officeDocument/2006/relationships/image" Target="../media/image119.png"/><Relationship Id="rId31" Type="http://schemas.openxmlformats.org/officeDocument/2006/relationships/image" Target="../media/image123.png"/><Relationship Id="rId4" Type="http://schemas.openxmlformats.org/officeDocument/2006/relationships/tags" Target="../tags/tag258.xml"/><Relationship Id="rId9" Type="http://schemas.openxmlformats.org/officeDocument/2006/relationships/tags" Target="../tags/tag263.xml"/><Relationship Id="rId14" Type="http://schemas.openxmlformats.org/officeDocument/2006/relationships/tags" Target="../tags/tag268.xml"/><Relationship Id="rId22" Type="http://schemas.openxmlformats.org/officeDocument/2006/relationships/image" Target="../media/image16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1.png"/><Relationship Id="rId3" Type="http://schemas.openxmlformats.org/officeDocument/2006/relationships/tags" Target="../tags/tag272.xml"/><Relationship Id="rId7" Type="http://schemas.openxmlformats.org/officeDocument/2006/relationships/tags" Target="../tags/tag276.xml"/><Relationship Id="rId12" Type="http://schemas.openxmlformats.org/officeDocument/2006/relationships/image" Target="../media/image168.pn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11" Type="http://schemas.openxmlformats.org/officeDocument/2006/relationships/image" Target="../media/image121.png"/><Relationship Id="rId5" Type="http://schemas.openxmlformats.org/officeDocument/2006/relationships/tags" Target="../tags/tag274.xml"/><Relationship Id="rId15" Type="http://schemas.openxmlformats.org/officeDocument/2006/relationships/image" Target="../media/image173.png"/><Relationship Id="rId10" Type="http://schemas.openxmlformats.org/officeDocument/2006/relationships/image" Target="../media/image170.png"/><Relationship Id="rId4" Type="http://schemas.openxmlformats.org/officeDocument/2006/relationships/tags" Target="../tags/tag273.xml"/><Relationship Id="rId9" Type="http://schemas.openxmlformats.org/officeDocument/2006/relationships/notesSlide" Target="../notesSlides/notesSlide41.xml"/><Relationship Id="rId14" Type="http://schemas.openxmlformats.org/officeDocument/2006/relationships/image" Target="../media/image17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openxmlformats.org/officeDocument/2006/relationships/image" Target="../media/image175.png"/><Relationship Id="rId3" Type="http://schemas.openxmlformats.org/officeDocument/2006/relationships/tags" Target="../tags/tag279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174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image" Target="../media/image120.png"/><Relationship Id="rId5" Type="http://schemas.openxmlformats.org/officeDocument/2006/relationships/tags" Target="../tags/tag281.xml"/><Relationship Id="rId10" Type="http://schemas.openxmlformats.org/officeDocument/2006/relationships/image" Target="../media/image119.png"/><Relationship Id="rId4" Type="http://schemas.openxmlformats.org/officeDocument/2006/relationships/tags" Target="../tags/tag280.xml"/><Relationship Id="rId9" Type="http://schemas.openxmlformats.org/officeDocument/2006/relationships/image" Target="../media/image164.png"/><Relationship Id="rId14" Type="http://schemas.openxmlformats.org/officeDocument/2006/relationships/image" Target="../media/image17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74.png"/><Relationship Id="rId3" Type="http://schemas.openxmlformats.org/officeDocument/2006/relationships/tags" Target="../tags/tag285.xml"/><Relationship Id="rId7" Type="http://schemas.openxmlformats.org/officeDocument/2006/relationships/tags" Target="../tags/tag289.xml"/><Relationship Id="rId12" Type="http://schemas.openxmlformats.org/officeDocument/2006/relationships/image" Target="../media/image120.png"/><Relationship Id="rId2" Type="http://schemas.openxmlformats.org/officeDocument/2006/relationships/tags" Target="../tags/tag284.xml"/><Relationship Id="rId16" Type="http://schemas.openxmlformats.org/officeDocument/2006/relationships/image" Target="../media/image176.png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11" Type="http://schemas.openxmlformats.org/officeDocument/2006/relationships/image" Target="../media/image119.png"/><Relationship Id="rId5" Type="http://schemas.openxmlformats.org/officeDocument/2006/relationships/tags" Target="../tags/tag287.xml"/><Relationship Id="rId15" Type="http://schemas.openxmlformats.org/officeDocument/2006/relationships/image" Target="../media/image177.png"/><Relationship Id="rId10" Type="http://schemas.openxmlformats.org/officeDocument/2006/relationships/image" Target="../media/image164.png"/><Relationship Id="rId4" Type="http://schemas.openxmlformats.org/officeDocument/2006/relationships/tags" Target="../tags/tag286.xml"/><Relationship Id="rId9" Type="http://schemas.openxmlformats.org/officeDocument/2006/relationships/notesSlide" Target="../notesSlides/notesSlide43.xml"/><Relationship Id="rId14" Type="http://schemas.openxmlformats.org/officeDocument/2006/relationships/image" Target="../media/image17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3.png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12" Type="http://schemas.openxmlformats.org/officeDocument/2006/relationships/image" Target="../media/image102.png"/><Relationship Id="rId2" Type="http://schemas.openxmlformats.org/officeDocument/2006/relationships/tags" Target="../tags/tag291.xml"/><Relationship Id="rId16" Type="http://schemas.openxmlformats.org/officeDocument/2006/relationships/image" Target="../media/image123.png"/><Relationship Id="rId1" Type="http://schemas.openxmlformats.org/officeDocument/2006/relationships/tags" Target="../tags/tag290.xml"/><Relationship Id="rId6" Type="http://schemas.openxmlformats.org/officeDocument/2006/relationships/tags" Target="../tags/tag295.xml"/><Relationship Id="rId11" Type="http://schemas.openxmlformats.org/officeDocument/2006/relationships/image" Target="../media/image180.png"/><Relationship Id="rId5" Type="http://schemas.openxmlformats.org/officeDocument/2006/relationships/tags" Target="../tags/tag294.xml"/><Relationship Id="rId15" Type="http://schemas.openxmlformats.org/officeDocument/2006/relationships/image" Target="../media/image181.png"/><Relationship Id="rId10" Type="http://schemas.openxmlformats.org/officeDocument/2006/relationships/image" Target="../media/image179.png"/><Relationship Id="rId4" Type="http://schemas.openxmlformats.org/officeDocument/2006/relationships/tags" Target="../tags/tag293.xml"/><Relationship Id="rId9" Type="http://schemas.openxmlformats.org/officeDocument/2006/relationships/image" Target="../media/image178.png"/><Relationship Id="rId1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3.png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12" Type="http://schemas.openxmlformats.org/officeDocument/2006/relationships/image" Target="../media/image102.png"/><Relationship Id="rId2" Type="http://schemas.openxmlformats.org/officeDocument/2006/relationships/tags" Target="../tags/tag298.xml"/><Relationship Id="rId16" Type="http://schemas.openxmlformats.org/officeDocument/2006/relationships/image" Target="../media/image123.png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11" Type="http://schemas.openxmlformats.org/officeDocument/2006/relationships/image" Target="../media/image180.png"/><Relationship Id="rId5" Type="http://schemas.openxmlformats.org/officeDocument/2006/relationships/tags" Target="../tags/tag301.xml"/><Relationship Id="rId15" Type="http://schemas.openxmlformats.org/officeDocument/2006/relationships/image" Target="../media/image181.png"/><Relationship Id="rId10" Type="http://schemas.openxmlformats.org/officeDocument/2006/relationships/image" Target="../media/image179.png"/><Relationship Id="rId4" Type="http://schemas.openxmlformats.org/officeDocument/2006/relationships/tags" Target="../tags/tag300.xml"/><Relationship Id="rId9" Type="http://schemas.openxmlformats.org/officeDocument/2006/relationships/image" Target="../media/image178.png"/><Relationship Id="rId1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82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13" Type="http://schemas.microsoft.com/office/2007/relationships/hdphoto" Target="../media/hdphoto8.wdp"/><Relationship Id="rId18" Type="http://schemas.openxmlformats.org/officeDocument/2006/relationships/image" Target="../media/image188.png"/><Relationship Id="rId3" Type="http://schemas.openxmlformats.org/officeDocument/2006/relationships/tags" Target="../tags/tag306.xml"/><Relationship Id="rId21" Type="http://schemas.openxmlformats.org/officeDocument/2006/relationships/image" Target="../media/image191.png"/><Relationship Id="rId7" Type="http://schemas.openxmlformats.org/officeDocument/2006/relationships/tags" Target="../tags/tag310.xml"/><Relationship Id="rId12" Type="http://schemas.openxmlformats.org/officeDocument/2006/relationships/image" Target="../media/image80.png"/><Relationship Id="rId17" Type="http://schemas.openxmlformats.org/officeDocument/2006/relationships/image" Target="../media/image187.png"/><Relationship Id="rId25" Type="http://schemas.openxmlformats.org/officeDocument/2006/relationships/image" Target="../media/image66.png"/><Relationship Id="rId2" Type="http://schemas.openxmlformats.org/officeDocument/2006/relationships/tags" Target="../tags/tag305.xml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notesSlide" Target="../notesSlides/notesSlide46.xml"/><Relationship Id="rId24" Type="http://schemas.openxmlformats.org/officeDocument/2006/relationships/image" Target="../media/image192.png"/><Relationship Id="rId5" Type="http://schemas.openxmlformats.org/officeDocument/2006/relationships/tags" Target="../tags/tag308.xml"/><Relationship Id="rId15" Type="http://schemas.microsoft.com/office/2007/relationships/hdphoto" Target="../media/hdphoto9.wdp"/><Relationship Id="rId23" Type="http://schemas.microsoft.com/office/2007/relationships/hdphoto" Target="../media/hdphoto5.wdp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89.png"/><Relationship Id="rId4" Type="http://schemas.openxmlformats.org/officeDocument/2006/relationships/tags" Target="../tags/tag307.xml"/><Relationship Id="rId9" Type="http://schemas.openxmlformats.org/officeDocument/2006/relationships/tags" Target="../tags/tag312.xml"/><Relationship Id="rId14" Type="http://schemas.openxmlformats.org/officeDocument/2006/relationships/image" Target="../media/image81.png"/><Relationship Id="rId22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320.xml"/><Relationship Id="rId13" Type="http://schemas.openxmlformats.org/officeDocument/2006/relationships/image" Target="../media/image121.png"/><Relationship Id="rId18" Type="http://schemas.openxmlformats.org/officeDocument/2006/relationships/image" Target="../media/image197.png"/><Relationship Id="rId3" Type="http://schemas.openxmlformats.org/officeDocument/2006/relationships/tags" Target="../tags/tag315.xml"/><Relationship Id="rId7" Type="http://schemas.openxmlformats.org/officeDocument/2006/relationships/tags" Target="../tags/tag319.xml"/><Relationship Id="rId12" Type="http://schemas.openxmlformats.org/officeDocument/2006/relationships/notesSlide" Target="../notesSlides/notesSlide47.xml"/><Relationship Id="rId17" Type="http://schemas.openxmlformats.org/officeDocument/2006/relationships/image" Target="../media/image196.png"/><Relationship Id="rId2" Type="http://schemas.openxmlformats.org/officeDocument/2006/relationships/tags" Target="../tags/tag314.xml"/><Relationship Id="rId16" Type="http://schemas.openxmlformats.org/officeDocument/2006/relationships/image" Target="../media/image195.png"/><Relationship Id="rId1" Type="http://schemas.openxmlformats.org/officeDocument/2006/relationships/tags" Target="../tags/tag313.xml"/><Relationship Id="rId6" Type="http://schemas.openxmlformats.org/officeDocument/2006/relationships/tags" Target="../tags/tag31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17.xml"/><Relationship Id="rId15" Type="http://schemas.openxmlformats.org/officeDocument/2006/relationships/image" Target="../media/image194.png"/><Relationship Id="rId10" Type="http://schemas.openxmlformats.org/officeDocument/2006/relationships/tags" Target="../tags/tag322.xml"/><Relationship Id="rId19" Type="http://schemas.openxmlformats.org/officeDocument/2006/relationships/image" Target="../media/image198.png"/><Relationship Id="rId4" Type="http://schemas.openxmlformats.org/officeDocument/2006/relationships/tags" Target="../tags/tag316.xml"/><Relationship Id="rId9" Type="http://schemas.openxmlformats.org/officeDocument/2006/relationships/tags" Target="../tags/tag321.xml"/><Relationship Id="rId14" Type="http://schemas.openxmlformats.org/officeDocument/2006/relationships/image" Target="../media/image19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200.png"/><Relationship Id="rId3" Type="http://schemas.openxmlformats.org/officeDocument/2006/relationships/tags" Target="../tags/tag325.xml"/><Relationship Id="rId7" Type="http://schemas.openxmlformats.org/officeDocument/2006/relationships/notesSlide" Target="../notesSlides/notesSlide48.xml"/><Relationship Id="rId12" Type="http://schemas.openxmlformats.org/officeDocument/2006/relationships/image" Target="../media/image199.png"/><Relationship Id="rId2" Type="http://schemas.openxmlformats.org/officeDocument/2006/relationships/tags" Target="../tags/tag324.xml"/><Relationship Id="rId16" Type="http://schemas.openxmlformats.org/officeDocument/2006/relationships/image" Target="../media/image202.png"/><Relationship Id="rId1" Type="http://schemas.openxmlformats.org/officeDocument/2006/relationships/tags" Target="../tags/tag32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5.png"/><Relationship Id="rId5" Type="http://schemas.openxmlformats.org/officeDocument/2006/relationships/tags" Target="../tags/tag327.xml"/><Relationship Id="rId15" Type="http://schemas.openxmlformats.org/officeDocument/2006/relationships/image" Target="../media/image24.png"/><Relationship Id="rId10" Type="http://schemas.openxmlformats.org/officeDocument/2006/relationships/image" Target="../media/image194.png"/><Relationship Id="rId4" Type="http://schemas.openxmlformats.org/officeDocument/2006/relationships/tags" Target="../tags/tag326.xml"/><Relationship Id="rId9" Type="http://schemas.openxmlformats.org/officeDocument/2006/relationships/image" Target="../media/image193.png"/><Relationship Id="rId14" Type="http://schemas.openxmlformats.org/officeDocument/2006/relationships/image" Target="../media/image20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tags" Target="../tags/tag330.xml"/><Relationship Id="rId21" Type="http://schemas.openxmlformats.org/officeDocument/2006/relationships/image" Target="../media/image214.png"/><Relationship Id="rId7" Type="http://schemas.openxmlformats.org/officeDocument/2006/relationships/tags" Target="../tags/tag334.xml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" Type="http://schemas.openxmlformats.org/officeDocument/2006/relationships/tags" Target="../tags/tag329.xml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1" Type="http://schemas.openxmlformats.org/officeDocument/2006/relationships/image" Target="../media/image204.png"/><Relationship Id="rId5" Type="http://schemas.openxmlformats.org/officeDocument/2006/relationships/tags" Target="../tags/tag332.xml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4" Type="http://schemas.openxmlformats.org/officeDocument/2006/relationships/tags" Target="../tags/tag331.xml"/><Relationship Id="rId9" Type="http://schemas.openxmlformats.org/officeDocument/2006/relationships/notesSlide" Target="../notesSlides/notesSlide49.xml"/><Relationship Id="rId14" Type="http://schemas.openxmlformats.org/officeDocument/2006/relationships/image" Target="../media/image2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image" Target="../media/image216.png"/><Relationship Id="rId5" Type="http://schemas.openxmlformats.org/officeDocument/2006/relationships/image" Target="../media/image209.png"/><Relationship Id="rId4" Type="http://schemas.openxmlformats.org/officeDocument/2006/relationships/image" Target="../media/image21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82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microsoft.com/office/2007/relationships/hdphoto" Target="../media/hdphoto6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microsoft.com/office/2007/relationships/hdphoto" Target="../media/hdphoto6.wd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4.xml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7.xml"/><Relationship Id="rId4" Type="http://schemas.openxmlformats.org/officeDocument/2006/relationships/image" Target="../media/image2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8.xml"/><Relationship Id="rId4" Type="http://schemas.openxmlformats.org/officeDocument/2006/relationships/image" Target="../media/image22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tags" Target="../tags/tag341.xml"/><Relationship Id="rId7" Type="http://schemas.openxmlformats.org/officeDocument/2006/relationships/image" Target="../media/image225.png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6" Type="http://schemas.openxmlformats.org/officeDocument/2006/relationships/image" Target="../media/image224.png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tags" Target="../tags/tag344.xml"/><Relationship Id="rId7" Type="http://schemas.openxmlformats.org/officeDocument/2006/relationships/image" Target="../media/image224.png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5.xml"/><Relationship Id="rId9" Type="http://schemas.openxmlformats.org/officeDocument/2006/relationships/image" Target="../media/image16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tags" Target="../tags/tag348.xml"/><Relationship Id="rId7" Type="http://schemas.openxmlformats.org/officeDocument/2006/relationships/image" Target="../media/image225.png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6" Type="http://schemas.openxmlformats.org/officeDocument/2006/relationships/image" Target="../media/image224.png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9.xml"/><Relationship Id="rId4" Type="http://schemas.openxmlformats.org/officeDocument/2006/relationships/image" Target="../media/image2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226.png"/><Relationship Id="rId5" Type="http://schemas.openxmlformats.org/officeDocument/2006/relationships/image" Target="../media/image224.png"/><Relationship Id="rId4" Type="http://schemas.openxmlformats.org/officeDocument/2006/relationships/notesSlide" Target="../notesSlides/notesSlide5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tags" Target="../tags/tag354.xml"/><Relationship Id="rId7" Type="http://schemas.openxmlformats.org/officeDocument/2006/relationships/image" Target="../media/image228.png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image" Target="../media/image227.png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358.xml"/><Relationship Id="rId7" Type="http://schemas.openxmlformats.org/officeDocument/2006/relationships/image" Target="../media/image233.png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gi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3.png"/><Relationship Id="rId18" Type="http://schemas.openxmlformats.org/officeDocument/2006/relationships/image" Target="../media/image247.png"/><Relationship Id="rId3" Type="http://schemas.openxmlformats.org/officeDocument/2006/relationships/tags" Target="../tags/tag361.xml"/><Relationship Id="rId7" Type="http://schemas.openxmlformats.org/officeDocument/2006/relationships/notesSlide" Target="../notesSlides/notesSlide60.xml"/><Relationship Id="rId12" Type="http://schemas.openxmlformats.org/officeDocument/2006/relationships/image" Target="../media/image242.png"/><Relationship Id="rId17" Type="http://schemas.openxmlformats.org/officeDocument/2006/relationships/image" Target="../media/image246.png"/><Relationship Id="rId2" Type="http://schemas.openxmlformats.org/officeDocument/2006/relationships/tags" Target="../tags/tag360.xml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1" Type="http://schemas.openxmlformats.org/officeDocument/2006/relationships/tags" Target="../tags/tag35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1.png"/><Relationship Id="rId5" Type="http://schemas.openxmlformats.org/officeDocument/2006/relationships/tags" Target="../tags/tag363.xml"/><Relationship Id="rId15" Type="http://schemas.openxmlformats.org/officeDocument/2006/relationships/image" Target="../media/image244.png"/><Relationship Id="rId10" Type="http://schemas.microsoft.com/office/2007/relationships/hdphoto" Target="../media/hdphoto10.wdp"/><Relationship Id="rId19" Type="http://schemas.openxmlformats.org/officeDocument/2006/relationships/image" Target="../media/image248.png"/><Relationship Id="rId4" Type="http://schemas.openxmlformats.org/officeDocument/2006/relationships/tags" Target="../tags/tag362.xml"/><Relationship Id="rId9" Type="http://schemas.openxmlformats.org/officeDocument/2006/relationships/image" Target="../media/image240.png"/><Relationship Id="rId14" Type="http://schemas.microsoft.com/office/2007/relationships/hdphoto" Target="../media/hdphoto11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2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4.xml"/><Relationship Id="rId6" Type="http://schemas.openxmlformats.org/officeDocument/2006/relationships/image" Target="../media/image250.png"/><Relationship Id="rId5" Type="http://schemas.openxmlformats.org/officeDocument/2006/relationships/image" Target="../media/image32.png"/><Relationship Id="rId4" Type="http://schemas.openxmlformats.org/officeDocument/2006/relationships/image" Target="../media/image23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"/>
          <p:cNvSpPr txBox="1">
            <a:spLocks noGrp="1"/>
          </p:cNvSpPr>
          <p:nvPr>
            <p:ph type="ctrTitle"/>
          </p:nvPr>
        </p:nvSpPr>
        <p:spPr>
          <a:xfrm>
            <a:off x="918060" y="990600"/>
            <a:ext cx="7376480" cy="1257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indent="0" algn="l">
              <a:buNone/>
            </a:pPr>
            <a:r>
              <a:rPr lang="en" sz="3600" b="1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Off-the-Grid</a:t>
            </a:r>
            <a:r>
              <a:rPr lang="en" sz="3600" b="1" dirty="0"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 </a:t>
            </a:r>
            <a:r>
              <a:rPr lang="en" sz="3600" b="1" dirty="0" smtClean="0"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Compressive </a:t>
            </a:r>
            <a:r>
              <a:rPr lang="en" sz="3600" b="1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Imaging</a:t>
            </a:r>
            <a:r>
              <a:rPr lang="en" sz="36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:</a:t>
            </a:r>
            <a:br>
              <a:rPr lang="en" sz="36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</a:br>
            <a:r>
              <a:rPr lang="en" sz="3600" dirty="0" smtClean="0"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Recovery of Piecewise </a:t>
            </a:r>
            <a:r>
              <a:rPr lang="en" sz="3600" b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Open Sans Condensed" pitchFamily="34" charset="0"/>
              </a:rPr>
              <a:t>Constant Images from Few Fourier Samples</a:t>
            </a:r>
            <a:endParaRPr lang="en" sz="3600" b="0" dirty="0">
              <a:solidFill>
                <a:schemeClr val="tx1"/>
              </a:solidFill>
              <a:latin typeface="Roboto Medium" pitchFamily="2" charset="0"/>
              <a:ea typeface="Roboto Medium" pitchFamily="2" charset="0"/>
              <a:cs typeface="Open Sans Condensed" pitchFamily="34" charset="0"/>
            </a:endParaRPr>
          </a:p>
        </p:txBody>
      </p:sp>
      <p:sp>
        <p:nvSpPr>
          <p:cNvPr id="5" name="Shape 24"/>
          <p:cNvSpPr txBox="1">
            <a:spLocks noGrp="1"/>
          </p:cNvSpPr>
          <p:nvPr>
            <p:ph type="subTitle" idx="1"/>
          </p:nvPr>
        </p:nvSpPr>
        <p:spPr>
          <a:xfrm>
            <a:off x="918060" y="2584090"/>
            <a:ext cx="8225940" cy="228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buNone/>
            </a:pPr>
            <a:r>
              <a:rPr lang="en" sz="2400" b="1" dirty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Greg </a:t>
            </a: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Ongie</a:t>
            </a:r>
            <a:endParaRPr lang="en" sz="24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PhD Candidate</a:t>
            </a: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Department of Applied Math and Computational Sciences</a:t>
            </a:r>
          </a:p>
          <a:p>
            <a:pPr lvl="0" algn="l" rtl="0">
              <a:buNone/>
            </a:pPr>
            <a:r>
              <a:rPr lang="en" sz="2400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University of Iowa</a:t>
            </a:r>
          </a:p>
          <a:p>
            <a:pPr lvl="0" algn="l" rtl="0">
              <a:buNone/>
            </a:pPr>
            <a:endParaRPr lang="en" sz="2400" dirty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March 31, 2016</a:t>
            </a:r>
          </a:p>
          <a:p>
            <a:pPr lvl="0" algn="l" rtl="0">
              <a:buNone/>
            </a:pPr>
            <a:r>
              <a:rPr lang="en" sz="2400" b="1" dirty="0" smtClean="0">
                <a:solidFill>
                  <a:schemeClr val="tx1"/>
                </a:solidFill>
                <a:latin typeface="Roboto Light" pitchFamily="2" charset="0"/>
                <a:ea typeface="Roboto Light" pitchFamily="2" charset="0"/>
                <a:cs typeface="Open Sans Condensed" pitchFamily="34" charset="0"/>
              </a:rPr>
              <a:t>UT Austin, ICES Seminar</a:t>
            </a:r>
          </a:p>
          <a:p>
            <a:pPr lvl="0" algn="l" rtl="0">
              <a:buNone/>
            </a:pPr>
            <a:endParaRPr lang="en" sz="2400" dirty="0" smtClean="0">
              <a:solidFill>
                <a:schemeClr val="tx1"/>
              </a:solidFill>
              <a:latin typeface="Roboto Light" pitchFamily="2" charset="0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3229"/>
            <a:ext cx="3200677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ectangle 536"/>
          <p:cNvSpPr/>
          <p:nvPr/>
        </p:nvSpPr>
        <p:spPr>
          <a:xfrm>
            <a:off x="5715000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7" name="Rectangle 71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-341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DFT Reconstruction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858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858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63041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27702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544" name="Oval 543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4" name="Rectangle 873"/>
          <p:cNvSpPr/>
          <p:nvPr/>
        </p:nvSpPr>
        <p:spPr>
          <a:xfrm>
            <a:off x="1881152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7772400" y="2971800"/>
            <a:ext cx="0" cy="114300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4" name="Group 363"/>
          <p:cNvGrpSpPr/>
          <p:nvPr/>
        </p:nvGrpSpPr>
        <p:grpSpPr>
          <a:xfrm>
            <a:off x="5715000" y="4299101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365" name="Oval 364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6" name="Rectangle 535"/>
          <p:cNvSpPr/>
          <p:nvPr/>
        </p:nvSpPr>
        <p:spPr>
          <a:xfrm>
            <a:off x="5486400" y="61722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pic>
        <p:nvPicPr>
          <p:cNvPr id="357" name="Picture 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403492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03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ectangle 536"/>
          <p:cNvSpPr/>
          <p:nvPr/>
        </p:nvSpPr>
        <p:spPr>
          <a:xfrm>
            <a:off x="5715000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7" name="Rectangle 71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-341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DFT Reconstruction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858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858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63041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27702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544" name="Oval 543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4" name="Straight Arrow Connector 353"/>
          <p:cNvCxnSpPr/>
          <p:nvPr/>
        </p:nvCxnSpPr>
        <p:spPr>
          <a:xfrm flipH="1">
            <a:off x="4029806" y="5112166"/>
            <a:ext cx="1074496" cy="0"/>
          </a:xfrm>
          <a:prstGeom prst="straightConnector1">
            <a:avLst/>
          </a:prstGeom>
          <a:ln w="571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4" name="Rectangle 873"/>
          <p:cNvSpPr/>
          <p:nvPr/>
        </p:nvSpPr>
        <p:spPr>
          <a:xfrm>
            <a:off x="1881152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89" name="Picture 18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75" y="4370695"/>
            <a:ext cx="1405890" cy="418338"/>
          </a:xfrm>
          <a:prstGeom prst="rect">
            <a:avLst/>
          </a:prstGeom>
        </p:spPr>
      </p:pic>
      <p:cxnSp>
        <p:nvCxnSpPr>
          <p:cNvPr id="363" name="Straight Arrow Connector 362"/>
          <p:cNvCxnSpPr/>
          <p:nvPr/>
        </p:nvCxnSpPr>
        <p:spPr>
          <a:xfrm>
            <a:off x="7772400" y="2971800"/>
            <a:ext cx="0" cy="114300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4" name="Group 363"/>
          <p:cNvGrpSpPr/>
          <p:nvPr/>
        </p:nvGrpSpPr>
        <p:grpSpPr>
          <a:xfrm>
            <a:off x="5715000" y="4299101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365" name="Oval 364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5" name="Rectangle 534"/>
          <p:cNvSpPr/>
          <p:nvPr/>
        </p:nvSpPr>
        <p:spPr>
          <a:xfrm>
            <a:off x="1854875" y="61722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sp>
        <p:nvSpPr>
          <p:cNvPr id="536" name="Rectangle 535"/>
          <p:cNvSpPr/>
          <p:nvPr/>
        </p:nvSpPr>
        <p:spPr>
          <a:xfrm>
            <a:off x="5486400" y="61722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pic>
        <p:nvPicPr>
          <p:cNvPr id="5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403492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7" name="Picture 2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403492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29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“Compressed Sensing”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7301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7301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50256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14917"/>
            <a:ext cx="492621" cy="383598"/>
          </a:xfrm>
          <a:prstGeom prst="rect">
            <a:avLst/>
          </a:prstGeom>
        </p:spPr>
      </p:pic>
      <p:grpSp>
        <p:nvGrpSpPr>
          <p:cNvPr id="320" name="Group 319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321" name="Oval 320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2" name="Rectangle 49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486400" y="2743200"/>
            <a:ext cx="4572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1901801" y="3493168"/>
            <a:ext cx="4953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Full sampling is costly!</a:t>
            </a:r>
            <a:b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(or impossible—e.g. Dynamic MRI)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77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 312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“Compressed Sensing”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7301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7301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50256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14917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01615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Rectangle 313"/>
          <p:cNvSpPr/>
          <p:nvPr/>
        </p:nvSpPr>
        <p:spPr>
          <a:xfrm>
            <a:off x="5743854" y="2743200"/>
            <a:ext cx="1718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Randomly</a:t>
            </a:r>
            <a:br>
              <a:rPr lang="en-US" sz="20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000" dirty="0" err="1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Undersample</a:t>
            </a:r>
            <a:endParaRPr lang="en-US" sz="2000" dirty="0">
              <a:solidFill>
                <a:srgbClr val="0808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34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 312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“Compressed Sensing”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7301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7301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50256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14917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01615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3" name="Straight Arrow Connector 712"/>
          <p:cNvCxnSpPr/>
          <p:nvPr/>
        </p:nvCxnSpPr>
        <p:spPr>
          <a:xfrm flipH="1">
            <a:off x="2743200" y="5715000"/>
            <a:ext cx="9144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3434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2" name="Straight Arrow Connector 181"/>
          <p:cNvCxnSpPr/>
          <p:nvPr/>
        </p:nvCxnSpPr>
        <p:spPr>
          <a:xfrm flipH="1">
            <a:off x="5486400" y="5715000"/>
            <a:ext cx="9144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657600" y="5257800"/>
            <a:ext cx="1828800" cy="114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Convex</a:t>
            </a:r>
            <a:br>
              <a:rPr lang="en-US" sz="2000" dirty="0" smtClean="0">
                <a:solidFill>
                  <a:srgbClr val="0808D6"/>
                </a:solidFill>
                <a:latin typeface="+mj-lt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Optimization</a:t>
            </a:r>
            <a:endParaRPr lang="en-US" sz="2000" dirty="0">
              <a:solidFill>
                <a:srgbClr val="0808D6"/>
              </a:solidFill>
              <a:latin typeface="+mj-lt"/>
            </a:endParaRPr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4572000" y="4658641"/>
            <a:ext cx="0" cy="5991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3657600" y="3886200"/>
            <a:ext cx="1828800" cy="8572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Sparse</a:t>
            </a:r>
            <a:br>
              <a:rPr lang="en-US" sz="2000" dirty="0" smtClean="0">
                <a:solidFill>
                  <a:srgbClr val="0808D6"/>
                </a:solidFill>
                <a:latin typeface="+mj-lt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Model</a:t>
            </a:r>
            <a:endParaRPr lang="en-US" sz="2000" dirty="0">
              <a:solidFill>
                <a:srgbClr val="0808D6"/>
              </a:solidFill>
              <a:latin typeface="+mj-lt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6400800" y="4572000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197" name="Oval 196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9" name="Straight Arrow Connector 318"/>
          <p:cNvCxnSpPr/>
          <p:nvPr/>
        </p:nvCxnSpPr>
        <p:spPr>
          <a:xfrm>
            <a:off x="7772400" y="2971800"/>
            <a:ext cx="0" cy="114300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Rectangle 313"/>
          <p:cNvSpPr/>
          <p:nvPr/>
        </p:nvSpPr>
        <p:spPr>
          <a:xfrm>
            <a:off x="5743854" y="2743200"/>
            <a:ext cx="1718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Randomly</a:t>
            </a:r>
            <a:br>
              <a:rPr lang="en-US" sz="20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</a:br>
            <a:r>
              <a:rPr lang="en-US" sz="2000" dirty="0" err="1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Undersample</a:t>
            </a: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59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 3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-457200" y="-233464"/>
            <a:ext cx="9717932" cy="4134255"/>
          </a:xfrm>
          <a:custGeom>
            <a:avLst/>
            <a:gdLst>
              <a:gd name="connsiteX0" fmla="*/ 0 w 9533106"/>
              <a:gd name="connsiteY0" fmla="*/ 87549 h 4134255"/>
              <a:gd name="connsiteX1" fmla="*/ 262646 w 9533106"/>
              <a:gd name="connsiteY1" fmla="*/ 3667328 h 4134255"/>
              <a:gd name="connsiteX2" fmla="*/ 3949429 w 9533106"/>
              <a:gd name="connsiteY2" fmla="*/ 4124528 h 4134255"/>
              <a:gd name="connsiteX3" fmla="*/ 5749046 w 9533106"/>
              <a:gd name="connsiteY3" fmla="*/ 4134255 h 4134255"/>
              <a:gd name="connsiteX4" fmla="*/ 9533106 w 9533106"/>
              <a:gd name="connsiteY4" fmla="*/ 3647873 h 4134255"/>
              <a:gd name="connsiteX5" fmla="*/ 9533106 w 9533106"/>
              <a:gd name="connsiteY5" fmla="*/ 0 h 4134255"/>
              <a:gd name="connsiteX6" fmla="*/ 0 w 9533106"/>
              <a:gd name="connsiteY6" fmla="*/ 87549 h 413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33106" h="4134255">
                <a:moveTo>
                  <a:pt x="0" y="87549"/>
                </a:moveTo>
                <a:lnTo>
                  <a:pt x="262646" y="3667328"/>
                </a:lnTo>
                <a:lnTo>
                  <a:pt x="3949429" y="4124528"/>
                </a:lnTo>
                <a:lnTo>
                  <a:pt x="5749046" y="4134255"/>
                </a:lnTo>
                <a:lnTo>
                  <a:pt x="9533106" y="3647873"/>
                </a:lnTo>
                <a:lnTo>
                  <a:pt x="9533106" y="0"/>
                </a:lnTo>
                <a:lnTo>
                  <a:pt x="0" y="87549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3" name="Straight Arrow Connector 712"/>
          <p:cNvCxnSpPr/>
          <p:nvPr/>
        </p:nvCxnSpPr>
        <p:spPr>
          <a:xfrm flipH="1">
            <a:off x="2743200" y="5715000"/>
            <a:ext cx="9144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3434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2" name="Straight Arrow Connector 181"/>
          <p:cNvCxnSpPr/>
          <p:nvPr/>
        </p:nvCxnSpPr>
        <p:spPr>
          <a:xfrm flipH="1">
            <a:off x="5486400" y="5715000"/>
            <a:ext cx="9144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657600" y="5257800"/>
            <a:ext cx="1828800" cy="114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Convex</a:t>
            </a:r>
            <a:br>
              <a:rPr lang="en-US" sz="2000" dirty="0" smtClean="0">
                <a:solidFill>
                  <a:srgbClr val="0808D6"/>
                </a:solidFill>
                <a:latin typeface="+mj-lt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Optimization</a:t>
            </a:r>
            <a:endParaRPr lang="en-US" sz="2000" dirty="0">
              <a:solidFill>
                <a:srgbClr val="0808D6"/>
              </a:solidFill>
              <a:latin typeface="+mj-lt"/>
            </a:endParaRPr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4572000" y="4658641"/>
            <a:ext cx="0" cy="5991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3657600" y="3886200"/>
            <a:ext cx="1828800" cy="8572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Sparse</a:t>
            </a:r>
            <a:br>
              <a:rPr lang="en-US" sz="2000" dirty="0" smtClean="0">
                <a:solidFill>
                  <a:srgbClr val="0808D6"/>
                </a:solidFill>
                <a:latin typeface="+mj-lt"/>
              </a:rPr>
            </a:br>
            <a:r>
              <a:rPr lang="en-US" sz="2000" dirty="0" smtClean="0">
                <a:solidFill>
                  <a:srgbClr val="0808D6"/>
                </a:solidFill>
                <a:latin typeface="+mj-lt"/>
              </a:rPr>
              <a:t>Model</a:t>
            </a:r>
            <a:endParaRPr lang="en-US" sz="2000" dirty="0">
              <a:solidFill>
                <a:srgbClr val="0808D6"/>
              </a:solidFill>
              <a:latin typeface="+mj-lt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6400800" y="4572000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197" name="Oval 196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6" name="Picture 315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685800"/>
            <a:ext cx="2514600" cy="2514600"/>
          </a:xfrm>
          <a:prstGeom prst="rect">
            <a:avLst/>
          </a:prstGeom>
        </p:spPr>
      </p:pic>
      <p:sp>
        <p:nvSpPr>
          <p:cNvPr id="318" name="Rectangle 317"/>
          <p:cNvSpPr/>
          <p:nvPr/>
        </p:nvSpPr>
        <p:spPr>
          <a:xfrm>
            <a:off x="914400" y="804208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latin typeface="+mj-lt"/>
                <a:sym typeface="Wingdings" pitchFamily="2" charset="2"/>
              </a:rPr>
              <a:t>Example:</a:t>
            </a:r>
          </a:p>
          <a:p>
            <a:r>
              <a:rPr lang="en-US" sz="2400" dirty="0" smtClean="0">
                <a:latin typeface="+mj-lt"/>
                <a:sym typeface="Wingdings" pitchFamily="2" charset="2"/>
              </a:rPr>
              <a:t>Assume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discrete gradient 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of image is sparse</a:t>
            </a:r>
          </a:p>
          <a:p>
            <a:endParaRPr lang="en-US" sz="2400" dirty="0" smtClean="0">
              <a:latin typeface="+mj-lt"/>
              <a:sym typeface="Wingdings" pitchFamily="2" charset="2"/>
            </a:endParaRPr>
          </a:p>
          <a:p>
            <a:endParaRPr lang="en-US" sz="2400" dirty="0">
              <a:latin typeface="+mj-lt"/>
              <a:sym typeface="Wingdings" pitchFamily="2" charset="2"/>
            </a:endParaRPr>
          </a:p>
          <a:p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Piecewise constant model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14600" y="2057400"/>
            <a:ext cx="0" cy="45720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9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Recovery by Total Variation (TV) minimization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14" y="826851"/>
            <a:ext cx="6174486" cy="786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00200"/>
            <a:ext cx="1600200" cy="1600200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457200" y="914400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sym typeface="Wingdings" pitchFamily="2" charset="2"/>
              </a:rPr>
              <a:t>TV semi-norm: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i.e., L1-norm of discrete gradient</a:t>
            </a:r>
            <a:r>
              <a:rPr lang="en-US" sz="2400" i="1" dirty="0">
                <a:latin typeface="+mj-lt"/>
                <a:sym typeface="Wingdings" pitchFamily="2" charset="2"/>
              </a:rPr>
              <a:t>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magnitude</a:t>
            </a:r>
          </a:p>
        </p:txBody>
      </p:sp>
      <p:pic>
        <p:nvPicPr>
          <p:cNvPr id="153" name="Picture 1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13" y="1966068"/>
            <a:ext cx="610362" cy="1045845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0" y="3331844"/>
            <a:ext cx="9144000" cy="352615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331844"/>
            <a:ext cx="9144000" cy="352615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Recovery by Total Variation (TV) minimization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89045"/>
            <a:ext cx="7859649" cy="576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14" y="826851"/>
            <a:ext cx="6174486" cy="786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00200"/>
            <a:ext cx="1600200" cy="1600200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457200" y="914400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sym typeface="Wingdings" pitchFamily="2" charset="2"/>
              </a:rPr>
              <a:t>TV semi-norm: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i.e., L1-norm of discrete gradient</a:t>
            </a:r>
            <a:r>
              <a:rPr lang="en-US" sz="2400" i="1" dirty="0">
                <a:latin typeface="+mj-lt"/>
                <a:sym typeface="Wingdings" pitchFamily="2" charset="2"/>
              </a:rPr>
              <a:t>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magnitude</a:t>
            </a:r>
          </a:p>
        </p:txBody>
      </p:sp>
      <p:pic>
        <p:nvPicPr>
          <p:cNvPr id="153" name="Picture 1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13" y="1966068"/>
            <a:ext cx="610362" cy="10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331844"/>
            <a:ext cx="9144000" cy="352615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Recovery by Total Variation (TV) minimization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89045"/>
            <a:ext cx="7859649" cy="576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14" y="826851"/>
            <a:ext cx="6174486" cy="786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00200"/>
            <a:ext cx="1600200" cy="1600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086600" y="4757916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24" name="Oval 23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486400"/>
            <a:ext cx="867537" cy="325755"/>
          </a:xfrm>
          <a:prstGeom prst="rect">
            <a:avLst/>
          </a:prstGeom>
        </p:spPr>
      </p:pic>
      <p:sp>
        <p:nvSpPr>
          <p:cNvPr id="149" name="Rectangle 148"/>
          <p:cNvSpPr/>
          <p:nvPr/>
        </p:nvSpPr>
        <p:spPr>
          <a:xfrm>
            <a:off x="7086600" y="6457890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Sample locations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57200" y="914400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sym typeface="Wingdings" pitchFamily="2" charset="2"/>
              </a:rPr>
              <a:t>TV semi-norm: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i.e., L1-norm of discrete gradient</a:t>
            </a:r>
            <a:r>
              <a:rPr lang="en-US" sz="2400" i="1" dirty="0">
                <a:latin typeface="+mj-lt"/>
                <a:sym typeface="Wingdings" pitchFamily="2" charset="2"/>
              </a:rPr>
              <a:t>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magnitude</a:t>
            </a:r>
          </a:p>
        </p:txBody>
      </p:sp>
      <p:pic>
        <p:nvPicPr>
          <p:cNvPr id="153" name="Picture 1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13" y="1966068"/>
            <a:ext cx="610362" cy="1045845"/>
          </a:xfrm>
          <a:prstGeom prst="rect">
            <a:avLst/>
          </a:prstGeom>
        </p:spPr>
      </p:pic>
      <p:cxnSp>
        <p:nvCxnSpPr>
          <p:cNvPr id="154" name="Straight Arrow Connector 153"/>
          <p:cNvCxnSpPr/>
          <p:nvPr/>
        </p:nvCxnSpPr>
        <p:spPr>
          <a:xfrm>
            <a:off x="5943600" y="4114800"/>
            <a:ext cx="4572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5124450" y="4800600"/>
            <a:ext cx="411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Restricted DFT</a:t>
            </a:r>
          </a:p>
        </p:txBody>
      </p:sp>
    </p:spTree>
    <p:extLst>
      <p:ext uri="{BB962C8B-B14F-4D97-AF65-F5344CB8AC3E}">
        <p14:creationId xmlns:p14="http://schemas.microsoft.com/office/powerpoint/2010/main" val="320932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3331844"/>
            <a:ext cx="9144000" cy="352615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Recovery by Total Variation (TV) minimization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89045"/>
            <a:ext cx="7859649" cy="576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14" y="826851"/>
            <a:ext cx="6174486" cy="786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00200"/>
            <a:ext cx="1600200" cy="1600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086600" y="4757916"/>
            <a:ext cx="1641268" cy="1642884"/>
            <a:chOff x="868681" y="634591"/>
            <a:chExt cx="2788919" cy="2791664"/>
          </a:xfrm>
          <a:solidFill>
            <a:schemeClr val="bg1">
              <a:lumMod val="10000"/>
            </a:schemeClr>
          </a:solidFill>
        </p:grpSpPr>
        <p:sp>
          <p:nvSpPr>
            <p:cNvPr id="24" name="Oval 23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486400"/>
            <a:ext cx="867537" cy="325755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457200" y="4800600"/>
            <a:ext cx="662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Convex </a:t>
            </a:r>
            <a:r>
              <a:rPr lang="en-US" sz="2400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o</a:t>
            </a:r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ptimization problem</a:t>
            </a:r>
          </a:p>
          <a:p>
            <a:r>
              <a:rPr lang="en-US" sz="2400" dirty="0" smtClean="0">
                <a:latin typeface="+mj-lt"/>
                <a:sym typeface="Wingdings" pitchFamily="2" charset="2"/>
              </a:rPr>
              <a:t>Fast iterative algorithms: 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ADMM/Split-</a:t>
            </a:r>
            <a:r>
              <a:rPr lang="en-US" sz="2400" i="1" dirty="0" err="1" smtClean="0">
                <a:latin typeface="+mj-lt"/>
                <a:sym typeface="Wingdings" pitchFamily="2" charset="2"/>
              </a:rPr>
              <a:t>Bregman</a:t>
            </a:r>
            <a:r>
              <a:rPr lang="en-US" sz="2400" i="1" dirty="0" smtClean="0">
                <a:latin typeface="+mj-lt"/>
                <a:sym typeface="Wingdings" pitchFamily="2" charset="2"/>
              </a:rPr>
              <a:t>, </a:t>
            </a:r>
            <a:br>
              <a:rPr lang="en-US" sz="2400" i="1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FISTA, Primal-Dual, etc.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57200" y="914400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sym typeface="Wingdings" pitchFamily="2" charset="2"/>
              </a:rPr>
              <a:t>TV semi-norm: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i.e., L1-norm of discrete gradient</a:t>
            </a:r>
            <a:r>
              <a:rPr lang="en-US" sz="2400" i="1" dirty="0">
                <a:latin typeface="+mj-lt"/>
                <a:sym typeface="Wingdings" pitchFamily="2" charset="2"/>
              </a:rPr>
              <a:t>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magnitude</a:t>
            </a:r>
          </a:p>
        </p:txBody>
      </p:sp>
      <p:pic>
        <p:nvPicPr>
          <p:cNvPr id="153" name="Picture 1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13" y="1966068"/>
            <a:ext cx="610362" cy="1045845"/>
          </a:xfrm>
          <a:prstGeom prst="rect">
            <a:avLst/>
          </a:prstGeom>
        </p:spPr>
      </p:pic>
      <p:cxnSp>
        <p:nvCxnSpPr>
          <p:cNvPr id="154" name="Straight Arrow Connector 153"/>
          <p:cNvCxnSpPr/>
          <p:nvPr/>
        </p:nvCxnSpPr>
        <p:spPr>
          <a:xfrm>
            <a:off x="5943600" y="4114800"/>
            <a:ext cx="4572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5124450" y="4800600"/>
            <a:ext cx="411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Restricted DFT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7086600" y="6457890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Sample locations</a:t>
            </a:r>
          </a:p>
        </p:txBody>
      </p:sp>
    </p:spTree>
    <p:extLst>
      <p:ext uri="{BB962C8B-B14F-4D97-AF65-F5344CB8AC3E}">
        <p14:creationId xmlns:p14="http://schemas.microsoft.com/office/powerpoint/2010/main" val="276002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Our goal is to develop theory and algorithms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for compressive </a:t>
            </a:r>
            <a:r>
              <a:rPr lang="en" sz="2800" dirty="0" smtClean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off-the-grid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imaging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98935" y="3492008"/>
            <a:ext cx="8773665" cy="3730252"/>
          </a:xfrm>
        </p:spPr>
        <p:txBody>
          <a:bodyPr wrap="square" tIns="91440" bIns="9144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Off-the-grid</a:t>
            </a:r>
            <a:r>
              <a:rPr lang="en-US" sz="2400" b="1" dirty="0" smtClean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= Continuous </a:t>
            </a:r>
            <a:r>
              <a:rPr lang="en-US" sz="2400" dirty="0" smtClean="0">
                <a:latin typeface="+mj-lt"/>
              </a:rPr>
              <a:t>domain representation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 smtClean="0">
                <a:solidFill>
                  <a:schemeClr val="accent5"/>
                </a:solidFill>
                <a:latin typeface="+mj-lt"/>
              </a:rPr>
              <a:t>Compressive</a:t>
            </a:r>
            <a:r>
              <a:rPr lang="en-US" sz="2400" dirty="0" smtClean="0">
                <a:solidFill>
                  <a:srgbClr val="06069E"/>
                </a:solidFill>
                <a:latin typeface="+mj-lt"/>
              </a:rPr>
              <a:t> off-the-grid</a:t>
            </a:r>
            <a:r>
              <a:rPr lang="en-US" sz="2400" i="1" dirty="0" smtClean="0">
                <a:solidFill>
                  <a:schemeClr val="accent5"/>
                </a:solidFill>
                <a:latin typeface="+mj-lt"/>
              </a:rPr>
              <a:t> imaging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:</a:t>
            </a:r>
            <a:r>
              <a:rPr lang="en-US" sz="2400" dirty="0" smtClean="0">
                <a:latin typeface="+mj-lt"/>
              </a:rPr>
              <a:t>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Exploit continuous domain modeling to improve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image recovery from few measurements</a:t>
            </a:r>
          </a:p>
          <a:p>
            <a:pPr lvl="1"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459725" y="1371600"/>
            <a:ext cx="4884414" cy="2050085"/>
            <a:chOff x="1653220" y="471815"/>
            <a:chExt cx="5683940" cy="238566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653220" y="1803035"/>
              <a:ext cx="5678639" cy="10544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 flipV="1">
              <a:off x="1653220" y="471815"/>
              <a:ext cx="5683940" cy="10766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66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030" y="1418037"/>
              <a:ext cx="469870" cy="469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1320" y="1291637"/>
              <a:ext cx="729695" cy="72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748" y="1037370"/>
              <a:ext cx="1203049" cy="1203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Greg\Dropbox\Presentations\ISBI2015\images\exp\brain_nonoise_smallfilter_orig_je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215" y="596835"/>
              <a:ext cx="2112275" cy="211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30" y="2296817"/>
            <a:ext cx="1188997" cy="218747"/>
          </a:xfrm>
          <a:prstGeom prst="rect">
            <a:avLst/>
          </a:prstGeom>
        </p:spPr>
      </p:pic>
      <p:cxnSp>
        <p:nvCxnSpPr>
          <p:cNvPr id="33" name="Elbow Connector 32"/>
          <p:cNvCxnSpPr/>
          <p:nvPr/>
        </p:nvCxnSpPr>
        <p:spPr>
          <a:xfrm>
            <a:off x="1845245" y="2406190"/>
            <a:ext cx="431153" cy="1"/>
          </a:xfrm>
          <a:prstGeom prst="bent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0537" y="2175357"/>
            <a:ext cx="22605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Few</a:t>
            </a:r>
            <a:b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measurements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67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35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Example: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cxnSp>
        <p:nvCxnSpPr>
          <p:cNvPr id="713" name="Straight Arrow Connector 712"/>
          <p:cNvCxnSpPr/>
          <p:nvPr/>
        </p:nvCxnSpPr>
        <p:spPr>
          <a:xfrm>
            <a:off x="4034752" y="3200400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55" y="2514600"/>
            <a:ext cx="1405890" cy="418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27471"/>
            <a:ext cx="3221789" cy="3203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3200400" cy="3200400"/>
          </a:xfrm>
          <a:prstGeom prst="rect">
            <a:avLst/>
          </a:prstGeom>
        </p:spPr>
      </p:pic>
      <p:sp>
        <p:nvSpPr>
          <p:cNvPr id="354" name="Rectangle 353"/>
          <p:cNvSpPr/>
          <p:nvPr/>
        </p:nvSpPr>
        <p:spPr>
          <a:xfrm>
            <a:off x="457200" y="5029200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25% </a:t>
            </a:r>
            <a:r>
              <a:rPr lang="en-US" sz="2400" dirty="0">
                <a:solidFill>
                  <a:schemeClr val="accent1"/>
                </a:solidFill>
                <a:latin typeface="+mj-lt"/>
                <a:sym typeface="Wingdings" pitchFamily="2" charset="2"/>
              </a:rPr>
              <a:t>R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andom </a:t>
            </a:r>
            <a:b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Fourier samples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(variable density)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55" name="Rectangle 354"/>
          <p:cNvSpPr/>
          <p:nvPr/>
        </p:nvSpPr>
        <p:spPr>
          <a:xfrm>
            <a:off x="5486400" y="5029200"/>
            <a:ext cx="320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Rel. Error = 30%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63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Example: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cxnSp>
        <p:nvCxnSpPr>
          <p:cNvPr id="713" name="Straight Arrow Connector 712"/>
          <p:cNvCxnSpPr/>
          <p:nvPr/>
        </p:nvCxnSpPr>
        <p:spPr>
          <a:xfrm>
            <a:off x="4034752" y="3200400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02" y="2514600"/>
            <a:ext cx="1560195" cy="3154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27471"/>
            <a:ext cx="3221789" cy="32030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3200400" cy="3200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86400" y="5029200"/>
            <a:ext cx="320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Rel. Error = 5%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" y="5029200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25% </a:t>
            </a:r>
            <a:r>
              <a:rPr lang="en-US" sz="2400" dirty="0">
                <a:solidFill>
                  <a:schemeClr val="accent1"/>
                </a:solidFill>
                <a:latin typeface="+mj-lt"/>
                <a:sym typeface="Wingdings" pitchFamily="2" charset="2"/>
              </a:rPr>
              <a:t>R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andom </a:t>
            </a:r>
            <a:b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Fourier samples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(variable density)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171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49717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5167" y="228600"/>
            <a:ext cx="8044433" cy="4210383"/>
          </a:xfrm>
        </p:spPr>
        <p:txBody>
          <a:bodyPr wrap="square" tIns="91440" bIns="91440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2400" i="1" dirty="0" smtClean="0">
                <a:latin typeface="+mj-lt"/>
              </a:rPr>
              <a:t>Theorem [</a:t>
            </a:r>
            <a:r>
              <a:rPr lang="en-US" sz="2400" i="1" dirty="0" err="1" smtClean="0">
                <a:latin typeface="+mj-lt"/>
              </a:rPr>
              <a:t>Krahmer</a:t>
            </a:r>
            <a:r>
              <a:rPr lang="en-US" sz="2400" i="1" dirty="0" smtClean="0">
                <a:latin typeface="+mj-lt"/>
              </a:rPr>
              <a:t> &amp; Ward, 2012]: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If </a:t>
            </a:r>
            <a:r>
              <a:rPr lang="en-US" sz="2400" i="1" dirty="0" smtClean="0">
                <a:latin typeface="+mj-lt"/>
              </a:rPr>
              <a:t>                </a:t>
            </a:r>
            <a:r>
              <a:rPr lang="en-US" sz="2400" dirty="0" smtClean="0">
                <a:latin typeface="+mj-lt"/>
              </a:rPr>
              <a:t>     has </a:t>
            </a:r>
            <a:r>
              <a:rPr lang="en-US" sz="2400" b="1" i="1" dirty="0" smtClean="0">
                <a:solidFill>
                  <a:schemeClr val="accent5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-sparse gradient</a:t>
            </a:r>
            <a:r>
              <a:rPr lang="en-US" sz="2400" dirty="0" smtClean="0">
                <a:latin typeface="+mj-lt"/>
              </a:rPr>
              <a:t>, then </a:t>
            </a:r>
            <a:r>
              <a:rPr lang="en-US" sz="2400" b="1" dirty="0" smtClean="0">
                <a:latin typeface="+mj-lt"/>
              </a:rPr>
              <a:t>f</a:t>
            </a:r>
            <a:r>
              <a:rPr lang="en-US" sz="2400" dirty="0" smtClean="0">
                <a:latin typeface="+mj-lt"/>
              </a:rPr>
              <a:t> is the unique solution to (</a:t>
            </a:r>
            <a:r>
              <a:rPr lang="en-US" sz="2400" b="1" dirty="0" smtClean="0">
                <a:latin typeface="+mj-lt"/>
              </a:rPr>
              <a:t>TV</a:t>
            </a:r>
            <a:r>
              <a:rPr lang="en-US" sz="2400" dirty="0" smtClean="0">
                <a:latin typeface="+mj-lt"/>
              </a:rPr>
              <a:t>-min) with high probability provided the </a:t>
            </a:r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number of random</a:t>
            </a:r>
            <a:r>
              <a:rPr lang="en-US" sz="2400" baseline="30000" dirty="0" smtClean="0">
                <a:solidFill>
                  <a:schemeClr val="accent4"/>
                </a:solidFill>
                <a:latin typeface="+mj-lt"/>
              </a:rPr>
              <a:t>*</a:t>
            </a:r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 Fourier samples </a:t>
            </a:r>
            <a:r>
              <a:rPr lang="en-US" sz="2400" b="1" dirty="0" smtClean="0">
                <a:solidFill>
                  <a:schemeClr val="accent4"/>
                </a:solidFill>
                <a:latin typeface="+mj-lt"/>
              </a:rPr>
              <a:t>m</a:t>
            </a:r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satisfies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99" y="2743200"/>
            <a:ext cx="2969514" cy="365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45" y="1023582"/>
            <a:ext cx="1300734" cy="299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2743200" cy="2743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" y="3461084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solidFill>
                  <a:schemeClr val="accent4"/>
                </a:solidFill>
                <a:latin typeface="+mj-lt"/>
              </a:rPr>
              <a:t>* </a:t>
            </a:r>
            <a:r>
              <a:rPr lang="en-US" dirty="0" smtClean="0">
                <a:solidFill>
                  <a:schemeClr val="accent4"/>
                </a:solidFill>
                <a:latin typeface="+mj-lt"/>
              </a:rPr>
              <a:t>Variable density sampling</a:t>
            </a:r>
            <a:endParaRPr lang="en-US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8862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Summary of </a:t>
            </a:r>
            <a:br>
              <a:rPr lang="en-US" sz="3200" dirty="0" smtClean="0"/>
            </a:br>
            <a:r>
              <a:rPr lang="en-US" sz="3200" dirty="0" smtClean="0">
                <a:latin typeface="Pokemon GB" pitchFamily="2" charset="0"/>
              </a:rPr>
              <a:t>DISCRETE PARADIGM</a:t>
            </a:r>
            <a:endParaRPr lang="en-US" sz="3200" dirty="0">
              <a:latin typeface="Pokemon GB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Approximate 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Fully sampled: 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smtClean="0">
                <a:latin typeface="+mj-lt"/>
              </a:rPr>
              <a:t>Fast reconstruction by 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Under-sampled (</a:t>
            </a:r>
            <a:r>
              <a:rPr lang="en-US" sz="2800" i="1" dirty="0" smtClean="0">
                <a:solidFill>
                  <a:schemeClr val="accent5"/>
                </a:solidFill>
                <a:latin typeface="+mj-lt"/>
              </a:rPr>
              <a:t>Compressed sensing</a:t>
            </a:r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):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smtClean="0">
                <a:latin typeface="+mj-lt"/>
              </a:rPr>
              <a:t>Exploit sparse models &amp; convex optimization</a:t>
            </a:r>
          </a:p>
          <a:p>
            <a:pPr lvl="1"/>
            <a:r>
              <a:rPr lang="en-US" dirty="0" smtClean="0">
                <a:latin typeface="+mj-lt"/>
              </a:rPr>
              <a:t>E.g. TV-minimization</a:t>
            </a:r>
          </a:p>
          <a:p>
            <a:pPr lvl="1"/>
            <a:r>
              <a:rPr lang="en-US" dirty="0" smtClean="0">
                <a:latin typeface="+mj-lt"/>
              </a:rPr>
              <a:t>Recovery guarantees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79" y="1682885"/>
            <a:ext cx="2184273" cy="329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40" y="2942082"/>
            <a:ext cx="1405890" cy="4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Summary of </a:t>
            </a:r>
            <a:br>
              <a:rPr lang="en-US" sz="3200" dirty="0" smtClean="0"/>
            </a:br>
            <a:r>
              <a:rPr lang="en-US" sz="3200" dirty="0" smtClean="0">
                <a:latin typeface="Pokemon GB" pitchFamily="2" charset="0"/>
              </a:rPr>
              <a:t>DISCRETE PARADIGM</a:t>
            </a:r>
            <a:endParaRPr lang="en-US" sz="3200" dirty="0">
              <a:latin typeface="Pokemon GB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Approximate 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Fully sampled: 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smtClean="0">
                <a:latin typeface="+mj-lt"/>
              </a:rPr>
              <a:t>Fast reconstruction by 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Under-sampled (</a:t>
            </a:r>
            <a:r>
              <a:rPr lang="en-US" sz="2800" i="1" dirty="0" smtClean="0">
                <a:solidFill>
                  <a:schemeClr val="accent5"/>
                </a:solidFill>
                <a:latin typeface="+mj-lt"/>
              </a:rPr>
              <a:t>Compressed sensing</a:t>
            </a:r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):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smtClean="0">
                <a:latin typeface="+mj-lt"/>
              </a:rPr>
              <a:t>Exploit sparse models &amp; convex optimization</a:t>
            </a:r>
          </a:p>
          <a:p>
            <a:pPr lvl="1"/>
            <a:r>
              <a:rPr lang="en-US" dirty="0" smtClean="0">
                <a:latin typeface="+mj-lt"/>
              </a:rPr>
              <a:t>E.g. TV-minimization</a:t>
            </a:r>
          </a:p>
          <a:p>
            <a:pPr lvl="1"/>
            <a:r>
              <a:rPr lang="en-US" dirty="0" smtClean="0">
                <a:latin typeface="+mj-lt"/>
              </a:rPr>
              <a:t>Recovery guarantees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79" y="1682885"/>
            <a:ext cx="2184273" cy="329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40" y="2942082"/>
            <a:ext cx="1405890" cy="41833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57200" y="1371600"/>
            <a:ext cx="5029200" cy="914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51561"/>
            <a:ext cx="3169918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Problem: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The DFT Destroys Sparsity!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438" y="75389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028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51561"/>
            <a:ext cx="3169918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Problem: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The DFT Destroys Sparsity!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438" y="75389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417" name="Straight Arrow Connector 416"/>
          <p:cNvCxnSpPr/>
          <p:nvPr/>
        </p:nvCxnSpPr>
        <p:spPr>
          <a:xfrm>
            <a:off x="1600200" y="3200400"/>
            <a:ext cx="0" cy="685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8" y="3352800"/>
            <a:ext cx="277749" cy="33604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886200"/>
            <a:ext cx="2779295" cy="1955800"/>
          </a:xfrm>
          <a:prstGeom prst="rect">
            <a:avLst/>
          </a:prstGeom>
          <a:solidFill>
            <a:schemeClr val="bg2"/>
          </a:solidFill>
          <a:extLst/>
        </p:spPr>
      </p:pic>
      <p:sp>
        <p:nvSpPr>
          <p:cNvPr id="28" name="Rectangle 27"/>
          <p:cNvSpPr/>
          <p:nvPr/>
        </p:nvSpPr>
        <p:spPr>
          <a:xfrm>
            <a:off x="457200" y="5943600"/>
            <a:ext cx="2411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Exact Derivative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02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800600" y="685800"/>
            <a:ext cx="4343400" cy="6172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51561"/>
            <a:ext cx="3169918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Problem: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The DFT Destroys Sparsity!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438" y="75389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64" y="1658566"/>
            <a:ext cx="492621" cy="383598"/>
          </a:xfrm>
          <a:prstGeom prst="rect">
            <a:avLst/>
          </a:prstGeom>
        </p:spPr>
      </p:pic>
      <p:sp>
        <p:nvSpPr>
          <p:cNvPr id="370" name="Rectangle 369"/>
          <p:cNvSpPr/>
          <p:nvPr/>
        </p:nvSpPr>
        <p:spPr>
          <a:xfrm>
            <a:off x="6426875" y="87062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cxnSp>
        <p:nvCxnSpPr>
          <p:cNvPr id="374" name="Straight Arrow Connector 373"/>
          <p:cNvCxnSpPr/>
          <p:nvPr/>
        </p:nvCxnSpPr>
        <p:spPr>
          <a:xfrm>
            <a:off x="2874523" y="2286000"/>
            <a:ext cx="7830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5482" y="1051562"/>
            <a:ext cx="3169918" cy="23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1" name="Straight Arrow Connector 400"/>
          <p:cNvCxnSpPr/>
          <p:nvPr/>
        </p:nvCxnSpPr>
        <p:spPr>
          <a:xfrm>
            <a:off x="4800600" y="2286000"/>
            <a:ext cx="10116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403"/>
          <p:cNvSpPr/>
          <p:nvPr/>
        </p:nvSpPr>
        <p:spPr>
          <a:xfrm>
            <a:off x="3657600" y="1828800"/>
            <a:ext cx="1143000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Sample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0" name="Picture 4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05" y="1629383"/>
            <a:ext cx="1093470" cy="325374"/>
          </a:xfrm>
          <a:prstGeom prst="rect">
            <a:avLst/>
          </a:prstGeom>
        </p:spPr>
      </p:pic>
      <p:cxnSp>
        <p:nvCxnSpPr>
          <p:cNvPr id="417" name="Straight Arrow Connector 416"/>
          <p:cNvCxnSpPr/>
          <p:nvPr/>
        </p:nvCxnSpPr>
        <p:spPr>
          <a:xfrm>
            <a:off x="1600200" y="3200400"/>
            <a:ext cx="0" cy="685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8" y="3352800"/>
            <a:ext cx="277749" cy="33604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886200"/>
            <a:ext cx="2779295" cy="1955800"/>
          </a:xfrm>
          <a:prstGeom prst="rect">
            <a:avLst/>
          </a:prstGeom>
          <a:solidFill>
            <a:schemeClr val="bg2"/>
          </a:solidFill>
          <a:extLst/>
        </p:spPr>
      </p:pic>
      <p:sp>
        <p:nvSpPr>
          <p:cNvPr id="28" name="Rectangle 27"/>
          <p:cNvSpPr/>
          <p:nvPr/>
        </p:nvSpPr>
        <p:spPr>
          <a:xfrm>
            <a:off x="457200" y="5943600"/>
            <a:ext cx="2411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Exact Derivative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94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800600" y="685800"/>
            <a:ext cx="4343400" cy="6172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51561"/>
            <a:ext cx="3169918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Problem: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The DFT Destroys Sparsity!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438" y="75389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64" y="1658566"/>
            <a:ext cx="492621" cy="383598"/>
          </a:xfrm>
          <a:prstGeom prst="rect">
            <a:avLst/>
          </a:prstGeom>
        </p:spPr>
      </p:pic>
      <p:sp>
        <p:nvSpPr>
          <p:cNvPr id="370" name="Rectangle 369"/>
          <p:cNvSpPr/>
          <p:nvPr/>
        </p:nvSpPr>
        <p:spPr>
          <a:xfrm>
            <a:off x="6426875" y="87062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cxnSp>
        <p:nvCxnSpPr>
          <p:cNvPr id="374" name="Straight Arrow Connector 373"/>
          <p:cNvCxnSpPr/>
          <p:nvPr/>
        </p:nvCxnSpPr>
        <p:spPr>
          <a:xfrm>
            <a:off x="2874523" y="2286000"/>
            <a:ext cx="7830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5482" y="1051562"/>
            <a:ext cx="3169918" cy="23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1" name="Straight Arrow Connector 400"/>
          <p:cNvCxnSpPr/>
          <p:nvPr/>
        </p:nvCxnSpPr>
        <p:spPr>
          <a:xfrm>
            <a:off x="4800600" y="2286000"/>
            <a:ext cx="10116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403"/>
          <p:cNvSpPr/>
          <p:nvPr/>
        </p:nvSpPr>
        <p:spPr>
          <a:xfrm>
            <a:off x="3657600" y="1828800"/>
            <a:ext cx="1143000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Sample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0" name="Picture 4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05" y="1629383"/>
            <a:ext cx="1093470" cy="325374"/>
          </a:xfrm>
          <a:prstGeom prst="rect">
            <a:avLst/>
          </a:prstGeom>
        </p:spPr>
      </p:pic>
      <p:cxnSp>
        <p:nvCxnSpPr>
          <p:cNvPr id="417" name="Straight Arrow Connector 416"/>
          <p:cNvCxnSpPr/>
          <p:nvPr/>
        </p:nvCxnSpPr>
        <p:spPr>
          <a:xfrm>
            <a:off x="1600200" y="3200400"/>
            <a:ext cx="0" cy="685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8" y="3352800"/>
            <a:ext cx="277749" cy="33604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886200"/>
            <a:ext cx="2779295" cy="1955800"/>
          </a:xfrm>
          <a:prstGeom prst="rect">
            <a:avLst/>
          </a:prstGeom>
          <a:solidFill>
            <a:schemeClr val="bg2"/>
          </a:solidFill>
          <a:extLst/>
        </p:spPr>
      </p:pic>
      <p:sp>
        <p:nvSpPr>
          <p:cNvPr id="28" name="Rectangle 27"/>
          <p:cNvSpPr/>
          <p:nvPr/>
        </p:nvSpPr>
        <p:spPr>
          <a:xfrm>
            <a:off x="457200" y="5943600"/>
            <a:ext cx="2411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Exact Derivative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31324" y="3886200"/>
            <a:ext cx="226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Gibb’s Ringing!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543800" y="2971800"/>
            <a:ext cx="68580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990347" y="2418348"/>
            <a:ext cx="685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800600" y="685800"/>
            <a:ext cx="4343400" cy="6172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51561"/>
            <a:ext cx="3169918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Problem: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The DFT Destroys Sparsity!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438" y="75389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64" y="1658566"/>
            <a:ext cx="492621" cy="383598"/>
          </a:xfrm>
          <a:prstGeom prst="rect">
            <a:avLst/>
          </a:prstGeom>
        </p:spPr>
      </p:pic>
      <p:sp>
        <p:nvSpPr>
          <p:cNvPr id="370" name="Rectangle 369"/>
          <p:cNvSpPr/>
          <p:nvPr/>
        </p:nvSpPr>
        <p:spPr>
          <a:xfrm>
            <a:off x="6426875" y="87062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cxnSp>
        <p:nvCxnSpPr>
          <p:cNvPr id="374" name="Straight Arrow Connector 373"/>
          <p:cNvCxnSpPr/>
          <p:nvPr/>
        </p:nvCxnSpPr>
        <p:spPr>
          <a:xfrm>
            <a:off x="2874523" y="2286000"/>
            <a:ext cx="7830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5482" y="1051562"/>
            <a:ext cx="3169918" cy="23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0832" y="3657600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1" name="Straight Arrow Connector 400"/>
          <p:cNvCxnSpPr/>
          <p:nvPr/>
        </p:nvCxnSpPr>
        <p:spPr>
          <a:xfrm>
            <a:off x="4800600" y="2286000"/>
            <a:ext cx="1011677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403"/>
          <p:cNvSpPr/>
          <p:nvPr/>
        </p:nvSpPr>
        <p:spPr>
          <a:xfrm>
            <a:off x="3657600" y="1828800"/>
            <a:ext cx="1143000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Sample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0" name="Picture 4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05" y="1629383"/>
            <a:ext cx="1093470" cy="325374"/>
          </a:xfrm>
          <a:prstGeom prst="rect">
            <a:avLst/>
          </a:prstGeom>
        </p:spPr>
      </p:pic>
      <p:sp>
        <p:nvSpPr>
          <p:cNvPr id="412" name="Rectangle 411"/>
          <p:cNvSpPr/>
          <p:nvPr/>
        </p:nvSpPr>
        <p:spPr>
          <a:xfrm>
            <a:off x="5257800" y="6172200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FINITE DIFFERENCE</a:t>
            </a:r>
            <a:endParaRPr lang="en-US" sz="1600" dirty="0">
              <a:solidFill>
                <a:schemeClr val="accent1"/>
              </a:solidFill>
              <a:latin typeface="Pokemon GB" pitchFamily="2" charset="0"/>
            </a:endParaRPr>
          </a:p>
        </p:txBody>
      </p:sp>
      <p:cxnSp>
        <p:nvCxnSpPr>
          <p:cNvPr id="417" name="Straight Arrow Connector 416"/>
          <p:cNvCxnSpPr/>
          <p:nvPr/>
        </p:nvCxnSpPr>
        <p:spPr>
          <a:xfrm>
            <a:off x="1600200" y="3200400"/>
            <a:ext cx="0" cy="685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8" y="3352800"/>
            <a:ext cx="277749" cy="33604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886200"/>
            <a:ext cx="2779295" cy="1955800"/>
          </a:xfrm>
          <a:prstGeom prst="rect">
            <a:avLst/>
          </a:prstGeom>
          <a:solidFill>
            <a:schemeClr val="bg2"/>
          </a:solidFill>
          <a:extLst/>
        </p:spPr>
      </p:pic>
      <p:cxnSp>
        <p:nvCxnSpPr>
          <p:cNvPr id="24" name="Straight Arrow Connector 23"/>
          <p:cNvCxnSpPr/>
          <p:nvPr/>
        </p:nvCxnSpPr>
        <p:spPr>
          <a:xfrm>
            <a:off x="7399421" y="3236494"/>
            <a:ext cx="0" cy="6497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35" y="3327970"/>
            <a:ext cx="294894" cy="31546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57200" y="5943600"/>
            <a:ext cx="2411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Exact Derivative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56986" y="5325978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Not Sparse!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793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43200" y="1371600"/>
            <a:ext cx="3048000" cy="2438400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2286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Motivation: MRI Reconstruction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51" name="Rectangle 350"/>
          <p:cNvSpPr/>
          <p:nvPr/>
        </p:nvSpPr>
        <p:spPr>
          <a:xfrm>
            <a:off x="544064" y="3657600"/>
            <a:ext cx="7914135" cy="1371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Content Placeholder 2"/>
          <p:cNvSpPr>
            <a:spLocks noGrp="1"/>
          </p:cNvSpPr>
          <p:nvPr>
            <p:ph idx="1"/>
          </p:nvPr>
        </p:nvSpPr>
        <p:spPr>
          <a:xfrm>
            <a:off x="228600" y="3697676"/>
            <a:ext cx="9230865" cy="1292662"/>
          </a:xfrm>
        </p:spPr>
        <p:txBody>
          <a:bodyPr wrap="square" tIns="91440" bIns="91440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Main Problem: 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Reconstruct image from Fourier domain samples</a:t>
            </a:r>
          </a:p>
        </p:txBody>
      </p:sp>
      <p:pic>
        <p:nvPicPr>
          <p:cNvPr id="35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925" y="106312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0925" y="106312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6" name="Straight Arrow Connector 355"/>
          <p:cNvCxnSpPr/>
          <p:nvPr/>
        </p:nvCxnSpPr>
        <p:spPr>
          <a:xfrm>
            <a:off x="2743200" y="2434725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7" name="Picture 3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063125"/>
            <a:ext cx="492621" cy="383598"/>
          </a:xfrm>
          <a:prstGeom prst="rect">
            <a:avLst/>
          </a:prstGeom>
        </p:spPr>
      </p:pic>
      <p:grpSp>
        <p:nvGrpSpPr>
          <p:cNvPr id="358" name="Group 357"/>
          <p:cNvGrpSpPr/>
          <p:nvPr/>
        </p:nvGrpSpPr>
        <p:grpSpPr>
          <a:xfrm>
            <a:off x="6549525" y="1291725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359" name="Oval 358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Oval 729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Oval 770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Oval 773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Oval 781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Oval 782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Oval 785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Oval 787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Oval 788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Oval 790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Oval 791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Oval 793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Oval 794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Oval 796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Oval 797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Oval 809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Oval 811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Oval 812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Oval 813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Oval 815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Oval 818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Oval 820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Oval 821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Oval 823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Oval 826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Oval 827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Oval 833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Oval 861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Oval 862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Oval 864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Oval 865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Oval 866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Oval 867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Oval 868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70" name="Straight Arrow Connector 869"/>
          <p:cNvCxnSpPr/>
          <p:nvPr/>
        </p:nvCxnSpPr>
        <p:spPr>
          <a:xfrm>
            <a:off x="5486400" y="2434725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28600" y="5257800"/>
            <a:ext cx="937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i="1" dirty="0" smtClean="0">
                <a:solidFill>
                  <a:schemeClr val="accent1"/>
                </a:solidFill>
                <a:latin typeface="+mj-lt"/>
              </a:rPr>
              <a:t>Related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: Computed Tomography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, 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Florescence Microscopy</a:t>
            </a:r>
            <a:endParaRPr lang="en-US" sz="2400" dirty="0">
              <a:solidFill>
                <a:schemeClr val="accent1"/>
              </a:solidFill>
              <a:latin typeface="+mj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64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45720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FF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Consequence: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TV fails in super-resolution setting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828800"/>
            <a:ext cx="8567073" cy="336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229515" y="1221967"/>
            <a:ext cx="913485" cy="1141758"/>
            <a:chOff x="309070" y="1221967"/>
            <a:chExt cx="913485" cy="1141758"/>
          </a:xfrm>
        </p:grpSpPr>
        <p:pic>
          <p:nvPicPr>
            <p:cNvPr id="13" name="Picture 12" descr="C:\Users\Greg\Dropbox\Papers\superresolution\images\SL_nonoise_sampmask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70" y="1450240"/>
              <a:ext cx="913485" cy="91348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65812" y="1221967"/>
              <a:ext cx="452338" cy="594107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21383A"/>
                </a:buClr>
              </a:pPr>
              <a:r>
                <a:rPr lang="en-US" sz="2000" b="1" dirty="0" smtClean="0">
                  <a:solidFill>
                    <a:srgbClr val="F9F9F9"/>
                  </a:solidFill>
                  <a:ea typeface="Roboto Light" pitchFamily="2" charset="0"/>
                  <a:cs typeface="Open Sans Condensed" pitchFamily="34" charset="0"/>
                </a:rPr>
                <a:t>x8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572000" y="1371600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Ringing Artifacts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343400" y="3200400"/>
            <a:ext cx="0" cy="685800"/>
          </a:xfrm>
          <a:prstGeom prst="straightConnector1">
            <a:avLst/>
          </a:prstGeom>
          <a:ln w="571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081345" y="3147848"/>
            <a:ext cx="0" cy="685800"/>
          </a:xfrm>
          <a:prstGeom prst="straightConnector1">
            <a:avLst/>
          </a:prstGeom>
          <a:ln w="571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9229" y="914400"/>
            <a:ext cx="1003771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b="0" dirty="0" smtClean="0">
                <a:solidFill>
                  <a:schemeClr val="tx1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Fourier</a:t>
            </a:r>
          </a:p>
        </p:txBody>
      </p:sp>
    </p:spTree>
    <p:extLst>
      <p:ext uri="{BB962C8B-B14F-4D97-AF65-F5344CB8AC3E}">
        <p14:creationId xmlns:p14="http://schemas.microsoft.com/office/powerpoint/2010/main" val="32286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0335" y="685800"/>
            <a:ext cx="8773665" cy="6494085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Challenges: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Continuous domain </a:t>
            </a:r>
            <a:r>
              <a:rPr lang="en-US" sz="2400" dirty="0" err="1" smtClean="0">
                <a:latin typeface="+mj-lt"/>
                <a:sym typeface="Wingdings" pitchFamily="2" charset="2"/>
              </a:rPr>
              <a:t>sparsity</a:t>
            </a:r>
            <a:r>
              <a:rPr lang="en-US" sz="2400" dirty="0" smtClean="0">
                <a:latin typeface="+mj-lt"/>
                <a:sym typeface="Wingdings" pitchFamily="2" charset="2"/>
              </a:rPr>
              <a:t>       Discrete domain </a:t>
            </a:r>
            <a:r>
              <a:rPr lang="en-US" sz="2400" dirty="0" err="1" smtClean="0">
                <a:latin typeface="+mj-lt"/>
                <a:sym typeface="Wingdings" pitchFamily="2" charset="2"/>
              </a:rPr>
              <a:t>sparsity</a:t>
            </a:r>
            <a:endParaRPr lang="en-US" sz="24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What are the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continuous domain </a:t>
            </a:r>
            <a:r>
              <a:rPr lang="en-US" sz="2400" dirty="0" smtClean="0">
                <a:latin typeface="+mj-lt"/>
                <a:sym typeface="Wingdings" pitchFamily="2" charset="2"/>
              </a:rPr>
              <a:t>analogs of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sparsity</a:t>
            </a:r>
            <a:r>
              <a:rPr lang="en-US" sz="2400" dirty="0" smtClean="0">
                <a:latin typeface="+mj-lt"/>
                <a:sym typeface="Wingdings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Can we pose recovery as a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convex optimization </a:t>
            </a:r>
            <a:r>
              <a:rPr lang="en-US" sz="2400" dirty="0" smtClean="0">
                <a:latin typeface="+mj-lt"/>
                <a:sym typeface="Wingdings" pitchFamily="2" charset="2"/>
              </a:rPr>
              <a:t>problem?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Can we give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recovery guarantees</a:t>
            </a:r>
            <a:r>
              <a:rPr lang="en-US" sz="2400" dirty="0" smtClean="0">
                <a:latin typeface="+mj-lt"/>
                <a:sym typeface="Wingdings" pitchFamily="2" charset="2"/>
              </a:rPr>
              <a:t>,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a la </a:t>
            </a:r>
            <a:r>
              <a:rPr lang="en-US" sz="2400" dirty="0" smtClean="0">
                <a:latin typeface="+mj-lt"/>
                <a:sym typeface="Wingdings" pitchFamily="2" charset="2"/>
              </a:rPr>
              <a:t>TV-minimization?</a:t>
            </a: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  <a:sym typeface="Wingdings" pitchFamily="2" charset="2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32004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Can we move beyond the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Pokemon GB" pitchFamily="2" charset="0"/>
                <a:ea typeface="Roboto Medium" pitchFamily="2" charset="0"/>
                <a:cs typeface="Arial" pitchFamily="34" charset="0"/>
              </a:rPr>
              <a:t>DISCRETE PARADIGM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in Compressive Imaging?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16" y="2253365"/>
            <a:ext cx="313944" cy="374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18485"/>
            <a:ext cx="1524915" cy="15249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818485"/>
            <a:ext cx="1524915" cy="15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0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76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 smtClean="0"/>
              <a:t>New </a:t>
            </a:r>
            <a:br>
              <a:rPr lang="en-US" sz="4800" dirty="0" smtClean="0"/>
            </a:br>
            <a:r>
              <a:rPr lang="en-US" sz="4800" i="1" dirty="0" smtClean="0"/>
              <a:t>Off-the-Grid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Imaging</a:t>
            </a:r>
            <a:br>
              <a:rPr lang="en-US" sz="4800" dirty="0" smtClean="0"/>
            </a:br>
            <a:r>
              <a:rPr lang="en-US" sz="4800" dirty="0" smtClean="0"/>
              <a:t>Framework:</a:t>
            </a:r>
            <a:br>
              <a:rPr lang="en-US" sz="4800" dirty="0" smtClean="0"/>
            </a:br>
            <a:r>
              <a:rPr lang="en-US" sz="4800" i="1" dirty="0" smtClean="0">
                <a:solidFill>
                  <a:srgbClr val="0808D6"/>
                </a:solidFill>
              </a:rPr>
              <a:t>Theory</a:t>
            </a:r>
            <a:endParaRPr lang="en-US" sz="4800" i="1" dirty="0">
              <a:solidFill>
                <a:srgbClr val="080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8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Classical Off-the-Grid Method: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Prony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(1795)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15298" y="3638139"/>
            <a:ext cx="20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U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niform  </a:t>
            </a:r>
            <a:br>
              <a:rPr lang="en-US" sz="2400" dirty="0" smtClean="0">
                <a:solidFill>
                  <a:srgbClr val="0070C0"/>
                </a:solidFill>
                <a:latin typeface="+mj-lt"/>
              </a:rPr>
            </a:b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time samples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02" y="1187177"/>
            <a:ext cx="548640" cy="304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30" y="1143000"/>
            <a:ext cx="617220" cy="38176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791075" y="2652956"/>
            <a:ext cx="138991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68928" y="3657600"/>
            <a:ext cx="1814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Off-the-grid</a:t>
            </a:r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frequencies</a:t>
            </a:r>
          </a:p>
        </p:txBody>
      </p:sp>
      <p:pic>
        <p:nvPicPr>
          <p:cNvPr id="29" name="Picture 28"/>
          <p:cNvPicPr>
            <a:picLocks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00200"/>
            <a:ext cx="2351314" cy="18288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213208" y="1600200"/>
            <a:ext cx="2293326" cy="1828800"/>
            <a:chOff x="3513128" y="3640194"/>
            <a:chExt cx="2057400" cy="1600200"/>
          </a:xfrm>
        </p:grpSpPr>
        <p:pic>
          <p:nvPicPr>
            <p:cNvPr id="39" name="Picture 38"/>
            <p:cNvPicPr>
              <a:picLocks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40" name="Straight Connector 39"/>
            <p:cNvCxnSpPr/>
            <p:nvPr/>
          </p:nvCxnSpPr>
          <p:spPr>
            <a:xfrm flipV="1">
              <a:off x="3880710" y="4030477"/>
              <a:ext cx="0" cy="41438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071758" y="4464717"/>
              <a:ext cx="0" cy="9645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264760" y="4030477"/>
              <a:ext cx="0" cy="44265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418380" y="4457356"/>
              <a:ext cx="0" cy="16800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568762" y="4433121"/>
              <a:ext cx="14023" cy="242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725620" y="4259786"/>
              <a:ext cx="0" cy="1850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879240" y="4464716"/>
              <a:ext cx="0" cy="27954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109670" y="4309244"/>
              <a:ext cx="2350" cy="14286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301695" y="4464716"/>
              <a:ext cx="0" cy="46714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365760" y="4920500"/>
            <a:ext cx="8549640" cy="2411942"/>
          </a:xfrm>
        </p:spPr>
        <p:txBody>
          <a:bodyPr wrap="square" tIns="91440" bIns="9144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+mj-lt"/>
                <a:sym typeface="Wingdings" pitchFamily="2" charset="2"/>
              </a:rPr>
              <a:t>Robust variants: 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err="1" smtClean="0">
                <a:latin typeface="+mj-lt"/>
                <a:sym typeface="Wingdings" pitchFamily="2" charset="2"/>
              </a:rPr>
              <a:t>Pisarenko</a:t>
            </a:r>
            <a:r>
              <a:rPr lang="en-US" sz="2400" dirty="0" smtClean="0">
                <a:latin typeface="+mj-lt"/>
                <a:sym typeface="Wingdings" pitchFamily="2" charset="2"/>
              </a:rPr>
              <a:t> (1973), MUSIC (1986), ESPRIT (1989), 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Matrix pencil (1990) . . . Atomic norm (2011)</a:t>
            </a:r>
            <a:endParaRPr lang="en-US" sz="2400" i="1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89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Main inspiration: </a:t>
            </a: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Finite-Rate-of-Innovation (FRI)</a:t>
            </a:r>
            <a:b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                                                    </a:t>
            </a:r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[Vetterli et al., 2002]</a:t>
            </a: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58" y="1693727"/>
            <a:ext cx="2499957" cy="194441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560767" y="2376006"/>
            <a:ext cx="0" cy="2555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792911" y="2451577"/>
            <a:ext cx="0" cy="2041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027429" y="1990231"/>
            <a:ext cx="0" cy="6757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214093" y="2646773"/>
            <a:ext cx="0" cy="2041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96823" y="1990231"/>
            <a:ext cx="0" cy="65654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587422" y="2631590"/>
            <a:ext cx="0" cy="155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774086" y="1990231"/>
            <a:ext cx="0" cy="6654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54083" y="2484798"/>
            <a:ext cx="0" cy="155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287413" y="2376006"/>
            <a:ext cx="0" cy="27970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15298" y="3638139"/>
            <a:ext cx="2417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U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niform  </a:t>
            </a:r>
            <a:br>
              <a:rPr lang="en-US" sz="2400" dirty="0" smtClean="0">
                <a:solidFill>
                  <a:srgbClr val="0070C0"/>
                </a:solidFill>
                <a:latin typeface="+mj-lt"/>
              </a:rPr>
            </a:b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Fourier samples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67" y="1297535"/>
            <a:ext cx="468630" cy="381762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6" y="1706231"/>
            <a:ext cx="2499959" cy="194441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30" y="1375259"/>
            <a:ext cx="507492" cy="304038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791075" y="2652956"/>
            <a:ext cx="138991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68928" y="3711866"/>
            <a:ext cx="1792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Off-the-grid</a:t>
            </a:r>
          </a:p>
          <a:p>
            <a:r>
              <a:rPr lang="en-US" sz="2400" dirty="0" smtClean="0">
                <a:latin typeface="+mj-lt"/>
              </a:rPr>
              <a:t>PWC signal</a:t>
            </a:r>
            <a:endParaRPr lang="en-US" sz="2400" dirty="0">
              <a:latin typeface="+mj-lt"/>
            </a:endParaRPr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365760" y="4920500"/>
            <a:ext cx="8229601" cy="1920526"/>
          </a:xfrm>
        </p:spPr>
        <p:txBody>
          <a:bodyPr wrap="square" tIns="91440" bIns="9144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+mj-lt"/>
                <a:sym typeface="Wingdings" pitchFamily="2" charset="2"/>
              </a:rPr>
              <a:t>Recent extension to 2-D images: </a:t>
            </a:r>
            <a:br>
              <a:rPr lang="en-US" sz="2400" dirty="0">
                <a:latin typeface="+mj-lt"/>
                <a:sym typeface="Wingdings" pitchFamily="2" charset="2"/>
              </a:rPr>
            </a:br>
            <a:r>
              <a:rPr lang="en-US" sz="2400" i="1" dirty="0" smtClean="0">
                <a:latin typeface="+mj-lt"/>
                <a:sym typeface="Wingdings" pitchFamily="2" charset="2"/>
              </a:rPr>
              <a:t>Pan, </a:t>
            </a:r>
            <a:r>
              <a:rPr lang="en-US" sz="2400" i="1" dirty="0" err="1" smtClean="0">
                <a:latin typeface="+mj-lt"/>
                <a:sym typeface="Wingdings" pitchFamily="2" charset="2"/>
              </a:rPr>
              <a:t>Blu</a:t>
            </a:r>
            <a:r>
              <a:rPr lang="en-US" sz="2400" i="1" dirty="0" smtClean="0">
                <a:latin typeface="+mj-lt"/>
                <a:sym typeface="Wingdings" pitchFamily="2" charset="2"/>
              </a:rPr>
              <a:t>, &amp; </a:t>
            </a:r>
            <a:r>
              <a:rPr lang="en-US" sz="2400" i="1" dirty="0" err="1" smtClean="0">
                <a:latin typeface="+mj-lt"/>
                <a:sym typeface="Wingdings" pitchFamily="2" charset="2"/>
              </a:rPr>
              <a:t>Dragotti</a:t>
            </a:r>
            <a:r>
              <a:rPr lang="en-US" sz="2400" i="1" dirty="0" smtClean="0">
                <a:latin typeface="+mj-lt"/>
                <a:sym typeface="Wingdings" pitchFamily="2" charset="2"/>
              </a:rPr>
              <a:t> (2014</a:t>
            </a:r>
            <a:r>
              <a:rPr lang="en-US" sz="2400" i="1" dirty="0">
                <a:latin typeface="+mj-lt"/>
                <a:sym typeface="Wingdings" pitchFamily="2" charset="2"/>
              </a:rPr>
              <a:t>), “Sampling Curves with FRI</a:t>
            </a:r>
            <a:r>
              <a:rPr lang="en-US" sz="2400" i="1" dirty="0" smtClean="0">
                <a:latin typeface="+mj-lt"/>
                <a:sym typeface="Wingdings" pitchFamily="2" charset="2"/>
              </a:rPr>
              <a:t>”.</a:t>
            </a:r>
            <a:endParaRPr lang="en-US" sz="2400" i="1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486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91607" y="5915533"/>
            <a:ext cx="6469981" cy="480060"/>
            <a:chOff x="791607" y="5915533"/>
            <a:chExt cx="6469981" cy="480060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071" y="5915533"/>
              <a:ext cx="2993517" cy="480060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791607" y="5924730"/>
              <a:ext cx="3584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347450" y="41110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patial domain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4657142" y="384050"/>
            <a:ext cx="4135883" cy="2435960"/>
            <a:chOff x="4657142" y="752655"/>
            <a:chExt cx="4135883" cy="2435960"/>
          </a:xfrm>
        </p:grpSpPr>
        <p:grpSp>
          <p:nvGrpSpPr>
            <p:cNvPr id="123" name="Group 122"/>
            <p:cNvGrpSpPr/>
            <p:nvPr/>
          </p:nvGrpSpPr>
          <p:grpSpPr>
            <a:xfrm>
              <a:off x="4657142" y="752655"/>
              <a:ext cx="4135883" cy="2061864"/>
              <a:chOff x="4657142" y="752655"/>
              <a:chExt cx="4135883" cy="2061864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4657142" y="752655"/>
                <a:ext cx="2095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m</a:t>
                </a:r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ultiplication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4855145" y="3162910"/>
            <a:ext cx="3937880" cy="2372548"/>
            <a:chOff x="4855145" y="3236975"/>
            <a:chExt cx="3937880" cy="2372548"/>
          </a:xfrm>
        </p:grpSpPr>
        <p:grpSp>
          <p:nvGrpSpPr>
            <p:cNvPr id="131" name="Group 130"/>
            <p:cNvGrpSpPr/>
            <p:nvPr/>
          </p:nvGrpSpPr>
          <p:grpSpPr>
            <a:xfrm>
              <a:off x="4855145" y="3236975"/>
              <a:ext cx="3937880" cy="2372548"/>
              <a:chOff x="4855145" y="3236975"/>
              <a:chExt cx="3937880" cy="2372548"/>
            </a:xfrm>
          </p:grpSpPr>
          <p:pic>
            <p:nvPicPr>
              <p:cNvPr id="6" name="Picture 5"/>
              <p:cNvPicPr>
                <a:picLocks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3648474"/>
                <a:ext cx="2057400" cy="16002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340" y="4309355"/>
                <a:ext cx="195029" cy="201754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5877336" y="5209413"/>
                <a:ext cx="214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+mj-lt"/>
                  </a:rPr>
                  <a:t>nnihilating filter</a:t>
                </a:r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1" y="4259786"/>
                <a:ext cx="687764" cy="304981"/>
              </a:xfrm>
              <a:prstGeom prst="rect">
                <a:avLst/>
              </a:prstGeom>
            </p:spPr>
          </p:pic>
          <p:sp>
            <p:nvSpPr>
              <p:cNvPr id="89" name="TextBox 88"/>
              <p:cNvSpPr txBox="1"/>
              <p:nvPr/>
            </p:nvSpPr>
            <p:spPr>
              <a:xfrm>
                <a:off x="4855145" y="3236975"/>
                <a:ext cx="1818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convolution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pic>
          <p:nvPicPr>
            <p:cNvPr id="128" name="Picture 1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467" y="3698927"/>
              <a:ext cx="426915" cy="33204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28000" y="2127320"/>
            <a:ext cx="2540852" cy="3011342"/>
            <a:chOff x="128000" y="2127320"/>
            <a:chExt cx="2540852" cy="3011342"/>
          </a:xfrm>
        </p:grpSpPr>
        <p:sp>
          <p:nvSpPr>
            <p:cNvPr id="113" name="Arc 112"/>
            <p:cNvSpPr/>
            <p:nvPr/>
          </p:nvSpPr>
          <p:spPr>
            <a:xfrm flipH="1">
              <a:off x="128000" y="2127320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85855" y="3112744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62" name="Picture 61"/>
            <p:cNvPicPr>
              <a:picLocks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01" y="3538462"/>
              <a:ext cx="2057400" cy="1600200"/>
            </a:xfrm>
            <a:prstGeom prst="rect">
              <a:avLst/>
            </a:prstGeom>
          </p:spPr>
        </p:pic>
        <p:cxnSp>
          <p:nvCxnSpPr>
            <p:cNvPr id="63" name="Straight Connector 62"/>
            <p:cNvCxnSpPr/>
            <p:nvPr/>
          </p:nvCxnSpPr>
          <p:spPr>
            <a:xfrm flipV="1">
              <a:off x="769905" y="4108368"/>
              <a:ext cx="0" cy="21033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960953" y="4170561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153955" y="3790885"/>
              <a:ext cx="0" cy="55608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307575" y="4331202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1457957" y="3790885"/>
              <a:ext cx="0" cy="54031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14815" y="4318707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768435" y="3790885"/>
              <a:ext cx="0" cy="54767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998865" y="4197901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2190890" y="4108368"/>
              <a:ext cx="0" cy="23019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65" y="3556431"/>
              <a:ext cx="468630" cy="38176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2514600" y="3538462"/>
            <a:ext cx="3055928" cy="1640662"/>
            <a:chOff x="2514600" y="3538462"/>
            <a:chExt cx="3055928" cy="1640662"/>
          </a:xfrm>
        </p:grpSpPr>
        <p:grpSp>
          <p:nvGrpSpPr>
            <p:cNvPr id="36" name="Group 35"/>
            <p:cNvGrpSpPr/>
            <p:nvPr/>
          </p:nvGrpSpPr>
          <p:grpSpPr>
            <a:xfrm>
              <a:off x="2649917" y="3538462"/>
              <a:ext cx="2920611" cy="1640662"/>
              <a:chOff x="2649917" y="3538462"/>
              <a:chExt cx="2920611" cy="1640662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2649917" y="4371551"/>
                <a:ext cx="689485" cy="2759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3513128" y="3538462"/>
                <a:ext cx="2057400" cy="1640662"/>
                <a:chOff x="3513128" y="3538462"/>
                <a:chExt cx="2057400" cy="1640662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3513128" y="3538462"/>
                  <a:ext cx="2057400" cy="1640662"/>
                  <a:chOff x="3513128" y="3640194"/>
                  <a:chExt cx="2057400" cy="1600200"/>
                </a:xfrm>
              </p:grpSpPr>
              <p:pic>
                <p:nvPicPr>
                  <p:cNvPr id="86" name="Picture 85"/>
                  <p:cNvPicPr>
                    <a:picLocks/>
                  </p:cNvPicPr>
                  <p:nvPr/>
                </p:nvPicPr>
                <p:blipFill>
                  <a:blip r:embed="rId2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29">
                            <a14:imgEffect>
                              <a14:artisticPhotocopy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13128" y="3640194"/>
                    <a:ext cx="2057400" cy="1600200"/>
                  </a:xfrm>
                  <a:prstGeom prst="rect">
                    <a:avLst/>
                  </a:prstGeom>
                </p:spPr>
              </p:pic>
              <p:cxnSp>
                <p:nvCxnSpPr>
                  <p:cNvPr id="93" name="Straight Connector 92"/>
                  <p:cNvCxnSpPr/>
                  <p:nvPr/>
                </p:nvCxnSpPr>
                <p:spPr>
                  <a:xfrm flipV="1">
                    <a:off x="3880710" y="4030477"/>
                    <a:ext cx="0" cy="414385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4071758" y="4464717"/>
                    <a:ext cx="0" cy="96454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/>
                  <p:cNvCxnSpPr/>
                  <p:nvPr/>
                </p:nvCxnSpPr>
                <p:spPr>
                  <a:xfrm flipV="1">
                    <a:off x="4264760" y="4030477"/>
                    <a:ext cx="0" cy="442651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/>
                  <p:nvPr/>
                </p:nvCxnSpPr>
                <p:spPr>
                  <a:xfrm flipV="1">
                    <a:off x="4418380" y="4457356"/>
                    <a:ext cx="0" cy="168002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V="1">
                    <a:off x="4568762" y="4433121"/>
                    <a:ext cx="14023" cy="24236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>
                    <a:off x="4725620" y="4259786"/>
                    <a:ext cx="0" cy="185075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4879240" y="4464716"/>
                    <a:ext cx="0" cy="279541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5109670" y="4183342"/>
                    <a:ext cx="0" cy="268764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>
                    <a:off x="5301695" y="4464716"/>
                    <a:ext cx="0" cy="467149"/>
                  </a:xfrm>
                  <a:prstGeom prst="line">
                    <a:avLst/>
                  </a:prstGeom>
                  <a:ln w="3810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4" name="Picture 23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1479" y="3638367"/>
                  <a:ext cx="413550" cy="3308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2" name="Picture 7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3869747"/>
              <a:ext cx="981456" cy="354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80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>
            <a:off x="2649917" y="4371551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129" name="Group 128"/>
          <p:cNvGrpSpPr/>
          <p:nvPr/>
        </p:nvGrpSpPr>
        <p:grpSpPr>
          <a:xfrm>
            <a:off x="5652800" y="834037"/>
            <a:ext cx="3140225" cy="1985973"/>
            <a:chOff x="5652800" y="1202642"/>
            <a:chExt cx="3140225" cy="1985973"/>
          </a:xfrm>
        </p:grpSpPr>
        <p:grpSp>
          <p:nvGrpSpPr>
            <p:cNvPr id="123" name="Group 122"/>
            <p:cNvGrpSpPr/>
            <p:nvPr/>
          </p:nvGrpSpPr>
          <p:grpSpPr>
            <a:xfrm>
              <a:off x="5689673" y="1202642"/>
              <a:ext cx="3103352" cy="1611877"/>
              <a:chOff x="5689673" y="1202642"/>
              <a:chExt cx="3103352" cy="1611877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647340" y="3574409"/>
            <a:ext cx="3145685" cy="1961049"/>
            <a:chOff x="5647340" y="3648474"/>
            <a:chExt cx="3145685" cy="1961049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645" y="3648474"/>
              <a:ext cx="2057400" cy="1600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340" y="4309355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77336" y="5209413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59786"/>
              <a:ext cx="687764" cy="304981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3538462"/>
            <a:ext cx="2057400" cy="16002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769905" y="4108368"/>
            <a:ext cx="0" cy="2103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960953" y="4170561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153955" y="3790885"/>
            <a:ext cx="0" cy="55608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307575" y="4331202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457957" y="3790885"/>
            <a:ext cx="0" cy="54031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614815" y="4318707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768435" y="3790885"/>
            <a:ext cx="0" cy="5476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998865" y="4197901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190890" y="4108368"/>
            <a:ext cx="0" cy="2301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" y="3556431"/>
            <a:ext cx="468630" cy="381762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3513128" y="3538462"/>
            <a:ext cx="2057400" cy="1640662"/>
            <a:chOff x="3513128" y="3640194"/>
            <a:chExt cx="2057400" cy="1600200"/>
          </a:xfrm>
        </p:grpSpPr>
        <p:pic>
          <p:nvPicPr>
            <p:cNvPr id="86" name="Picture 85"/>
            <p:cNvPicPr>
              <a:picLocks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 flipV="1">
              <a:off x="3880710" y="4030477"/>
              <a:ext cx="0" cy="41438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071758" y="4464717"/>
              <a:ext cx="0" cy="9645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264760" y="4030477"/>
              <a:ext cx="0" cy="44265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8380" y="4457356"/>
              <a:ext cx="0" cy="16800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568762" y="4433121"/>
              <a:ext cx="14023" cy="242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725620" y="4259786"/>
              <a:ext cx="0" cy="1850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879240" y="4464716"/>
              <a:ext cx="0" cy="27954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5109670" y="4183342"/>
              <a:ext cx="0" cy="26876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301695" y="4464716"/>
              <a:ext cx="0" cy="46714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184559" y="4807896"/>
            <a:ext cx="5264583" cy="1455124"/>
            <a:chOff x="3934371" y="5228151"/>
            <a:chExt cx="5264583" cy="1455124"/>
          </a:xfrm>
        </p:grpSpPr>
        <p:sp>
          <p:nvSpPr>
            <p:cNvPr id="72" name="Arc 71"/>
            <p:cNvSpPr/>
            <p:nvPr/>
          </p:nvSpPr>
          <p:spPr>
            <a:xfrm rot="16200000" flipH="1">
              <a:off x="5153565" y="5158750"/>
              <a:ext cx="987550" cy="1126352"/>
            </a:xfrm>
            <a:prstGeom prst="arc">
              <a:avLst>
                <a:gd name="adj1" fmla="val 17818017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34371" y="6221610"/>
              <a:ext cx="52645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1: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rgbClr val="FF0000"/>
                  </a:solidFill>
                  <a:latin typeface="+mj-lt"/>
                </a:rPr>
                <a:t>filter</a:t>
              </a:r>
              <a:endParaRPr lang="en-US" sz="24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01628" y="1475071"/>
            <a:ext cx="2372304" cy="2166796"/>
            <a:chOff x="6301628" y="1475071"/>
            <a:chExt cx="2372304" cy="2166796"/>
          </a:xfrm>
        </p:grpSpPr>
        <p:sp>
          <p:nvSpPr>
            <p:cNvPr id="83" name="Arc 82"/>
            <p:cNvSpPr/>
            <p:nvPr/>
          </p:nvSpPr>
          <p:spPr>
            <a:xfrm rot="10800000" flipH="1">
              <a:off x="7686382" y="2515515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301628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73271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344161" y="1491934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930797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2346" y="155738"/>
            <a:ext cx="8535438" cy="987550"/>
            <a:chOff x="482346" y="155738"/>
            <a:chExt cx="8535438" cy="987550"/>
          </a:xfrm>
        </p:grpSpPr>
        <p:sp>
          <p:nvSpPr>
            <p:cNvPr id="92" name="TextBox 91"/>
            <p:cNvSpPr txBox="1"/>
            <p:nvPr/>
          </p:nvSpPr>
          <p:spPr>
            <a:xfrm>
              <a:off x="482346" y="433927"/>
              <a:ext cx="18036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+mj-lt"/>
                </a:rPr>
                <a:t>recover signal</a:t>
              </a:r>
              <a:endParaRPr lang="en-US" sz="2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97" name="Arc 96"/>
            <p:cNvSpPr/>
            <p:nvPr/>
          </p:nvSpPr>
          <p:spPr>
            <a:xfrm rot="5754131" flipH="1">
              <a:off x="1936478" y="86337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847505" y="187847"/>
              <a:ext cx="61702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2: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amplitudes</a:t>
              </a:r>
              <a:endParaRPr lang="en-US" sz="2400" dirty="0">
                <a:solidFill>
                  <a:schemeClr val="accent5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69747"/>
            <a:ext cx="981456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91607" y="5915533"/>
            <a:ext cx="6469981" cy="480060"/>
            <a:chOff x="791607" y="5915533"/>
            <a:chExt cx="6469981" cy="480060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071" y="5915533"/>
              <a:ext cx="2993517" cy="480060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791607" y="5924730"/>
              <a:ext cx="3584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347450" y="41110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patial domain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4657142" y="384050"/>
            <a:ext cx="4135883" cy="2435960"/>
            <a:chOff x="4657142" y="752655"/>
            <a:chExt cx="4135883" cy="2435960"/>
          </a:xfrm>
        </p:grpSpPr>
        <p:grpSp>
          <p:nvGrpSpPr>
            <p:cNvPr id="123" name="Group 122"/>
            <p:cNvGrpSpPr/>
            <p:nvPr/>
          </p:nvGrpSpPr>
          <p:grpSpPr>
            <a:xfrm>
              <a:off x="4657142" y="752655"/>
              <a:ext cx="4135883" cy="2061864"/>
              <a:chOff x="4657142" y="752655"/>
              <a:chExt cx="4135883" cy="2061864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4657142" y="752655"/>
                <a:ext cx="2095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m</a:t>
                </a:r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ultiplication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4855145" y="3162910"/>
            <a:ext cx="3937880" cy="2372548"/>
            <a:chOff x="4855145" y="3236975"/>
            <a:chExt cx="3937880" cy="2372548"/>
          </a:xfrm>
        </p:grpSpPr>
        <p:grpSp>
          <p:nvGrpSpPr>
            <p:cNvPr id="131" name="Group 130"/>
            <p:cNvGrpSpPr/>
            <p:nvPr/>
          </p:nvGrpSpPr>
          <p:grpSpPr>
            <a:xfrm>
              <a:off x="4855145" y="3236975"/>
              <a:ext cx="3937880" cy="2372548"/>
              <a:chOff x="4855145" y="3236975"/>
              <a:chExt cx="3937880" cy="2372548"/>
            </a:xfrm>
          </p:grpSpPr>
          <p:pic>
            <p:nvPicPr>
              <p:cNvPr id="6" name="Picture 5"/>
              <p:cNvPicPr>
                <a:picLocks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3648474"/>
                <a:ext cx="2057400" cy="16002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340" y="4309355"/>
                <a:ext cx="195029" cy="201754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5877336" y="5209413"/>
                <a:ext cx="214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+mj-lt"/>
                  </a:rPr>
                  <a:t>nnihilating filter</a:t>
                </a:r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1" y="4259786"/>
                <a:ext cx="687764" cy="304981"/>
              </a:xfrm>
              <a:prstGeom prst="rect">
                <a:avLst/>
              </a:prstGeom>
            </p:spPr>
          </p:pic>
          <p:sp>
            <p:nvSpPr>
              <p:cNvPr id="89" name="TextBox 88"/>
              <p:cNvSpPr txBox="1"/>
              <p:nvPr/>
            </p:nvSpPr>
            <p:spPr>
              <a:xfrm>
                <a:off x="4855145" y="3236975"/>
                <a:ext cx="1818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lt"/>
                  </a:rPr>
                  <a:t>convolution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</p:grpSp>
        <p:pic>
          <p:nvPicPr>
            <p:cNvPr id="128" name="Picture 1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467" y="3698927"/>
              <a:ext cx="426915" cy="332045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28000" y="2127320"/>
            <a:ext cx="2540852" cy="3011342"/>
            <a:chOff x="128000" y="2127320"/>
            <a:chExt cx="2540852" cy="3011342"/>
          </a:xfrm>
        </p:grpSpPr>
        <p:sp>
          <p:nvSpPr>
            <p:cNvPr id="113" name="Arc 112"/>
            <p:cNvSpPr/>
            <p:nvPr/>
          </p:nvSpPr>
          <p:spPr>
            <a:xfrm flipH="1">
              <a:off x="128000" y="2127320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85855" y="3112744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62" name="Picture 61"/>
            <p:cNvPicPr>
              <a:picLocks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01" y="3538462"/>
              <a:ext cx="2057400" cy="1600200"/>
            </a:xfrm>
            <a:prstGeom prst="rect">
              <a:avLst/>
            </a:prstGeom>
          </p:spPr>
        </p:pic>
        <p:cxnSp>
          <p:nvCxnSpPr>
            <p:cNvPr id="63" name="Straight Connector 62"/>
            <p:cNvCxnSpPr/>
            <p:nvPr/>
          </p:nvCxnSpPr>
          <p:spPr>
            <a:xfrm flipV="1">
              <a:off x="769905" y="4108368"/>
              <a:ext cx="0" cy="21033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960953" y="4170561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153955" y="3790885"/>
              <a:ext cx="0" cy="55608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307575" y="4331202"/>
              <a:ext cx="0" cy="1680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1457957" y="3790885"/>
              <a:ext cx="0" cy="54031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614815" y="4318707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768435" y="3790885"/>
              <a:ext cx="0" cy="54767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998865" y="4197901"/>
              <a:ext cx="0" cy="12805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2190890" y="4108368"/>
              <a:ext cx="0" cy="23019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65" y="3556431"/>
              <a:ext cx="468630" cy="38176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629811" y="3538462"/>
            <a:ext cx="2940717" cy="1640662"/>
            <a:chOff x="2629811" y="3538462"/>
            <a:chExt cx="2940717" cy="1640662"/>
          </a:xfrm>
        </p:grpSpPr>
        <p:grpSp>
          <p:nvGrpSpPr>
            <p:cNvPr id="126" name="Group 125"/>
            <p:cNvGrpSpPr/>
            <p:nvPr/>
          </p:nvGrpSpPr>
          <p:grpSpPr>
            <a:xfrm>
              <a:off x="2629811" y="3956412"/>
              <a:ext cx="729695" cy="417898"/>
              <a:chOff x="2629811" y="4030477"/>
              <a:chExt cx="729695" cy="417898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2649917" y="4445616"/>
                <a:ext cx="689485" cy="2759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Picture 28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9811" y="4030477"/>
                <a:ext cx="729695" cy="278878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3513128" y="3538462"/>
              <a:ext cx="2057400" cy="1640662"/>
              <a:chOff x="3513128" y="3538462"/>
              <a:chExt cx="2057400" cy="1640662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513128" y="3538462"/>
                <a:ext cx="2057400" cy="1640662"/>
                <a:chOff x="3513128" y="3640194"/>
                <a:chExt cx="2057400" cy="1600200"/>
              </a:xfrm>
            </p:grpSpPr>
            <p:pic>
              <p:nvPicPr>
                <p:cNvPr id="86" name="Picture 85"/>
                <p:cNvPicPr>
                  <a:picLocks/>
                </p:cNvPicPr>
                <p:nvPr/>
              </p:nvPicPr>
              <p:blipFill>
                <a:blip r:embed="rId29" cstate="print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3128" y="3640194"/>
                  <a:ext cx="2057400" cy="1600200"/>
                </a:xfrm>
                <a:prstGeom prst="rect">
                  <a:avLst/>
                </a:prstGeom>
              </p:spPr>
            </p:pic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3880710" y="4030477"/>
                  <a:ext cx="0" cy="414385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4071758" y="4464717"/>
                  <a:ext cx="0" cy="96454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4264760" y="4030477"/>
                  <a:ext cx="0" cy="442651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4418380" y="4457356"/>
                  <a:ext cx="0" cy="168002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V="1">
                  <a:off x="4568762" y="4433121"/>
                  <a:ext cx="14023" cy="24236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4725620" y="4259786"/>
                  <a:ext cx="0" cy="185075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4879240" y="4464716"/>
                  <a:ext cx="0" cy="279541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5109670" y="4183342"/>
                  <a:ext cx="0" cy="268764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301695" y="4464716"/>
                  <a:ext cx="0" cy="467149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" name="Picture 2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479" y="3638367"/>
                <a:ext cx="413550" cy="3308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01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820010"/>
            <a:ext cx="9144000" cy="40379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915315"/>
            <a:ext cx="2057400" cy="1600200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2621926" y="870079"/>
            <a:ext cx="2900507" cy="1600200"/>
            <a:chOff x="2660382" y="1202642"/>
            <a:chExt cx="2900507" cy="1600200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1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2629811" y="3956412"/>
            <a:ext cx="729695" cy="417898"/>
            <a:chOff x="2629811" y="4030477"/>
            <a:chExt cx="729695" cy="417898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649917" y="444561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811" y="4030477"/>
              <a:ext cx="729695" cy="278878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2106122"/>
            <a:ext cx="456146" cy="273277"/>
          </a:xfrm>
          <a:prstGeom prst="rect">
            <a:avLst/>
          </a:prstGeom>
        </p:spPr>
      </p:pic>
      <p:grpSp>
        <p:nvGrpSpPr>
          <p:cNvPr id="129" name="Group 128"/>
          <p:cNvGrpSpPr/>
          <p:nvPr/>
        </p:nvGrpSpPr>
        <p:grpSpPr>
          <a:xfrm>
            <a:off x="5652800" y="834037"/>
            <a:ext cx="3140225" cy="1985973"/>
            <a:chOff x="5652800" y="1202642"/>
            <a:chExt cx="3140225" cy="1985973"/>
          </a:xfrm>
        </p:grpSpPr>
        <p:grpSp>
          <p:nvGrpSpPr>
            <p:cNvPr id="123" name="Group 122"/>
            <p:cNvGrpSpPr/>
            <p:nvPr/>
          </p:nvGrpSpPr>
          <p:grpSpPr>
            <a:xfrm>
              <a:off x="5689673" y="1202642"/>
              <a:ext cx="3103352" cy="1611877"/>
              <a:chOff x="5689673" y="1202642"/>
              <a:chExt cx="3103352" cy="1611877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5652800" y="2788505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annihilating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647340" y="3574409"/>
            <a:ext cx="3145685" cy="1961049"/>
            <a:chOff x="5647340" y="3648474"/>
            <a:chExt cx="3145685" cy="1961049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645" y="3648474"/>
              <a:ext cx="2057400" cy="1600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340" y="4309355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77336" y="5209413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59786"/>
              <a:ext cx="687764" cy="304981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3538462"/>
            <a:ext cx="2057400" cy="16002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769905" y="4108368"/>
            <a:ext cx="0" cy="2103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960953" y="4170561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153955" y="3790885"/>
            <a:ext cx="0" cy="55608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307575" y="4331202"/>
            <a:ext cx="0" cy="1680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457957" y="3790885"/>
            <a:ext cx="0" cy="54031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614815" y="4318707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768435" y="3790885"/>
            <a:ext cx="0" cy="5476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998865" y="4197901"/>
            <a:ext cx="0" cy="1280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190890" y="4108368"/>
            <a:ext cx="0" cy="2301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" y="3556431"/>
            <a:ext cx="468630" cy="381762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3513128" y="3538462"/>
            <a:ext cx="2057400" cy="1640662"/>
            <a:chOff x="3513128" y="3640194"/>
            <a:chExt cx="2057400" cy="1600200"/>
          </a:xfrm>
        </p:grpSpPr>
        <p:pic>
          <p:nvPicPr>
            <p:cNvPr id="86" name="Picture 85"/>
            <p:cNvPicPr>
              <a:picLocks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 flipV="1">
              <a:off x="3880710" y="4030477"/>
              <a:ext cx="0" cy="41438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071758" y="4464717"/>
              <a:ext cx="0" cy="9645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264760" y="4030477"/>
              <a:ext cx="0" cy="44265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418380" y="4457356"/>
              <a:ext cx="0" cy="16800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568762" y="4433121"/>
              <a:ext cx="14023" cy="2423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725620" y="4259786"/>
              <a:ext cx="0" cy="1850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879240" y="4464716"/>
              <a:ext cx="0" cy="27954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5109670" y="4183342"/>
              <a:ext cx="0" cy="26876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301695" y="4464716"/>
              <a:ext cx="0" cy="46714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184559" y="4807896"/>
            <a:ext cx="5264583" cy="1455124"/>
            <a:chOff x="3934371" y="5228151"/>
            <a:chExt cx="5264583" cy="1455124"/>
          </a:xfrm>
        </p:grpSpPr>
        <p:sp>
          <p:nvSpPr>
            <p:cNvPr id="72" name="Arc 71"/>
            <p:cNvSpPr/>
            <p:nvPr/>
          </p:nvSpPr>
          <p:spPr>
            <a:xfrm rot="16200000" flipH="1">
              <a:off x="5153565" y="5158750"/>
              <a:ext cx="987550" cy="1126352"/>
            </a:xfrm>
            <a:prstGeom prst="arc">
              <a:avLst>
                <a:gd name="adj1" fmla="val 17818017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34371" y="6221610"/>
              <a:ext cx="52645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1: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rgbClr val="FF0000"/>
                  </a:solidFill>
                  <a:latin typeface="+mj-lt"/>
                </a:rPr>
                <a:t>filter</a:t>
              </a:r>
              <a:endParaRPr lang="en-US" sz="24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01628" y="1475071"/>
            <a:ext cx="2372304" cy="2166796"/>
            <a:chOff x="6301628" y="1475071"/>
            <a:chExt cx="2372304" cy="2166796"/>
          </a:xfrm>
        </p:grpSpPr>
        <p:sp>
          <p:nvSpPr>
            <p:cNvPr id="83" name="Arc 82"/>
            <p:cNvSpPr/>
            <p:nvPr/>
          </p:nvSpPr>
          <p:spPr>
            <a:xfrm rot="10800000" flipH="1">
              <a:off x="7686382" y="2515515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301628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73271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344161" y="1491934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930797" y="1475071"/>
              <a:ext cx="257526" cy="25752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2346" y="155738"/>
            <a:ext cx="8535438" cy="987550"/>
            <a:chOff x="482346" y="155738"/>
            <a:chExt cx="8535438" cy="987550"/>
          </a:xfrm>
        </p:grpSpPr>
        <p:sp>
          <p:nvSpPr>
            <p:cNvPr id="92" name="TextBox 91"/>
            <p:cNvSpPr txBox="1"/>
            <p:nvPr/>
          </p:nvSpPr>
          <p:spPr>
            <a:xfrm>
              <a:off x="482346" y="433927"/>
              <a:ext cx="18036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+mj-lt"/>
                </a:rPr>
                <a:t>recover signal</a:t>
              </a:r>
              <a:endParaRPr lang="en-US" sz="2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97" name="Arc 96"/>
            <p:cNvSpPr/>
            <p:nvPr/>
          </p:nvSpPr>
          <p:spPr>
            <a:xfrm rot="5754131" flipH="1">
              <a:off x="1936478" y="86337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847505" y="187847"/>
              <a:ext cx="61702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  <a:latin typeface="+mj-lt"/>
                </a:rPr>
                <a:t>Stage 2: </a:t>
              </a:r>
              <a:r>
                <a:rPr lang="en-US" sz="2400" dirty="0" smtClean="0">
                  <a:solidFill>
                    <a:srgbClr val="0070C0"/>
                  </a:solidFill>
                  <a:latin typeface="+mj-lt"/>
                </a:rPr>
                <a:t>solve linear system for </a:t>
              </a: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amplitudes</a:t>
              </a:r>
              <a:endParaRPr lang="en-US" sz="2400" dirty="0">
                <a:solidFill>
                  <a:schemeClr val="accent5">
                    <a:lumMod val="7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27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239"/>
          <p:cNvSpPr txBox="1"/>
          <p:nvPr/>
        </p:nvSpPr>
        <p:spPr>
          <a:xfrm>
            <a:off x="4944807" y="5212648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solated 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Diracs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474781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extending FRI to higher dimensions: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chemeClr val="accent4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Singularities not isolated</a:t>
            </a:r>
            <a:endParaRPr lang="en-US" sz="2800" dirty="0">
              <a:solidFill>
                <a:schemeClr val="accent4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8529" y="3155249"/>
            <a:ext cx="2057400" cy="2057400"/>
          </a:xfrm>
          <a:prstGeom prst="rect">
            <a:avLst/>
          </a:prstGeom>
          <a:noFill/>
          <a:ln w="25400"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61154" y="3607874"/>
            <a:ext cx="1152150" cy="11521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1153" y="3961754"/>
            <a:ext cx="1155802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37965" y="4114154"/>
            <a:ext cx="960124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61154" y="3385679"/>
            <a:ext cx="1152150" cy="11521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49" y="2780703"/>
            <a:ext cx="838178" cy="31052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9" y="4493554"/>
            <a:ext cx="118405" cy="12037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8" y="3778882"/>
            <a:ext cx="118200" cy="173360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>
            <a:off x="922976" y="4201800"/>
            <a:ext cx="725948" cy="45262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885120" y="3778882"/>
            <a:ext cx="725948" cy="42367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98595" y="2154241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2-D PWC function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055" name="Group 1054"/>
          <p:cNvGrpSpPr/>
          <p:nvPr/>
        </p:nvGrpSpPr>
        <p:grpSpPr>
          <a:xfrm>
            <a:off x="3882515" y="2713827"/>
            <a:ext cx="3644843" cy="2897711"/>
            <a:chOff x="3882515" y="2713827"/>
            <a:chExt cx="3644843" cy="2897711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3882515" y="375508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0" name="Group 1049"/>
            <p:cNvGrpSpPr/>
            <p:nvPr/>
          </p:nvGrpSpPr>
          <p:grpSpPr>
            <a:xfrm>
              <a:off x="4629647" y="2713827"/>
              <a:ext cx="2897711" cy="2897711"/>
              <a:chOff x="4403675" y="2731888"/>
              <a:chExt cx="2897711" cy="2897711"/>
            </a:xfrm>
          </p:grpSpPr>
          <p:grpSp>
            <p:nvGrpSpPr>
              <p:cNvPr id="1047" name="Group 1046"/>
              <p:cNvGrpSpPr/>
              <p:nvPr/>
            </p:nvGrpSpPr>
            <p:grpSpPr>
              <a:xfrm>
                <a:off x="4876495" y="3013382"/>
                <a:ext cx="2057400" cy="2242588"/>
                <a:chOff x="2457199" y="4615412"/>
                <a:chExt cx="2057400" cy="2242588"/>
              </a:xfrm>
            </p:grpSpPr>
            <p:sp>
              <p:nvSpPr>
                <p:cNvPr id="151" name="Rectangle 150"/>
                <p:cNvSpPr/>
                <p:nvPr/>
              </p:nvSpPr>
              <p:spPr>
                <a:xfrm>
                  <a:off x="2457199" y="4800600"/>
                  <a:ext cx="2057400" cy="2057400"/>
                </a:xfrm>
                <a:prstGeom prst="rect">
                  <a:avLst/>
                </a:prstGeom>
                <a:noFill/>
                <a:ln w="25400"/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8" name="Straight Arrow Connector 1037"/>
                <p:cNvCxnSpPr/>
                <p:nvPr/>
              </p:nvCxnSpPr>
              <p:spPr>
                <a:xfrm flipV="1">
                  <a:off x="2798089" y="5255970"/>
                  <a:ext cx="0" cy="608991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 flipV="1">
                  <a:off x="3360567" y="4615412"/>
                  <a:ext cx="0" cy="901733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V="1">
                  <a:off x="3485899" y="6017360"/>
                  <a:ext cx="0" cy="304497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>
                  <a:off x="4263765" y="5830976"/>
                  <a:ext cx="3088" cy="734749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8" name="Cross 1047"/>
              <p:cNvSpPr/>
              <p:nvPr/>
            </p:nvSpPr>
            <p:spPr>
              <a:xfrm rot="2700000">
                <a:off x="4403675" y="2731888"/>
                <a:ext cx="2897711" cy="2897711"/>
              </a:xfrm>
              <a:prstGeom prst="plus">
                <a:avLst>
                  <a:gd name="adj" fmla="val 45491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67" y="3275454"/>
            <a:ext cx="359067" cy="3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98"/>
          <p:cNvSpPr/>
          <p:nvPr/>
        </p:nvSpPr>
        <p:spPr>
          <a:xfrm>
            <a:off x="3886200" y="0"/>
            <a:ext cx="52578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608" y="16002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8750" y="16002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/>
          <p:cNvCxnSpPr/>
          <p:nvPr/>
        </p:nvCxnSpPr>
        <p:spPr>
          <a:xfrm>
            <a:off x="3196914" y="2677441"/>
            <a:ext cx="160368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57400"/>
            <a:ext cx="492621" cy="383598"/>
          </a:xfrm>
          <a:prstGeom prst="rect">
            <a:avLst/>
          </a:prstGeom>
        </p:spPr>
      </p:pic>
      <p:grpSp>
        <p:nvGrpSpPr>
          <p:cNvPr id="188" name="Group 187"/>
          <p:cNvGrpSpPr/>
          <p:nvPr/>
        </p:nvGrpSpPr>
        <p:grpSpPr>
          <a:xfrm>
            <a:off x="5467350" y="18288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189" name="Oval 188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45758"/>
            <a:ext cx="4133850" cy="8694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6" y="4599295"/>
            <a:ext cx="2645664" cy="405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0" y="3795595"/>
            <a:ext cx="168021" cy="2613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97" y="3768298"/>
            <a:ext cx="141351" cy="253365"/>
          </a:xfrm>
          <a:prstGeom prst="rect">
            <a:avLst/>
          </a:prstGeom>
        </p:spPr>
      </p:pic>
      <p:pic>
        <p:nvPicPr>
          <p:cNvPr id="380" name="Picture 37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18692"/>
            <a:ext cx="141351" cy="25336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7309798" y="1211238"/>
            <a:ext cx="457200" cy="457200"/>
          </a:xfrm>
          <a:prstGeom prst="straightConnector1">
            <a:avLst/>
          </a:prstGeom>
          <a:ln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/>
          <p:nvPr/>
        </p:nvCxnSpPr>
        <p:spPr>
          <a:xfrm>
            <a:off x="7296150" y="3657600"/>
            <a:ext cx="457200" cy="457200"/>
          </a:xfrm>
          <a:prstGeom prst="straightConnector1">
            <a:avLst/>
          </a:prstGeom>
          <a:ln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/>
          <p:nvPr/>
        </p:nvCxnSpPr>
        <p:spPr>
          <a:xfrm flipH="1">
            <a:off x="4822493" y="3671248"/>
            <a:ext cx="457200" cy="457200"/>
          </a:xfrm>
          <a:prstGeom prst="straightConnector1">
            <a:avLst/>
          </a:prstGeom>
          <a:ln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/>
          <p:cNvCxnSpPr/>
          <p:nvPr/>
        </p:nvCxnSpPr>
        <p:spPr>
          <a:xfrm flipH="1" flipV="1">
            <a:off x="4750842" y="1221475"/>
            <a:ext cx="510769" cy="406021"/>
          </a:xfrm>
          <a:prstGeom prst="straightConnector1">
            <a:avLst/>
          </a:prstGeom>
          <a:ln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93" y="1106985"/>
            <a:ext cx="362712" cy="16535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514600"/>
            <a:ext cx="1024128" cy="349377"/>
          </a:xfrm>
          <a:prstGeom prst="rect">
            <a:avLst/>
          </a:prstGeom>
        </p:spPr>
      </p:pic>
      <p:sp>
        <p:nvSpPr>
          <p:cNvPr id="393" name="Rectangle 392"/>
          <p:cNvSpPr/>
          <p:nvPr/>
        </p:nvSpPr>
        <p:spPr>
          <a:xfrm>
            <a:off x="4517883" y="5481935"/>
            <a:ext cx="3977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Uniform Fourier Samples = </a:t>
            </a:r>
            <a:b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Fourier Series Coefficients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258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239"/>
          <p:cNvSpPr txBox="1"/>
          <p:nvPr/>
        </p:nvSpPr>
        <p:spPr>
          <a:xfrm>
            <a:off x="4944807" y="5212648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solated 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Diracs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474781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extending FRI to higher dimensions: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chemeClr val="accent4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Singularities not isolated</a:t>
            </a:r>
            <a:endParaRPr lang="en-US" sz="2800" dirty="0">
              <a:solidFill>
                <a:schemeClr val="accent4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8529" y="3155249"/>
            <a:ext cx="2057400" cy="2057400"/>
          </a:xfrm>
          <a:prstGeom prst="rect">
            <a:avLst/>
          </a:prstGeom>
          <a:noFill/>
          <a:ln w="25400"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61154" y="3607874"/>
            <a:ext cx="1152150" cy="11521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61153" y="3961754"/>
            <a:ext cx="1155802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37965" y="4114154"/>
            <a:ext cx="960124" cy="22219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61154" y="3385679"/>
            <a:ext cx="1152150" cy="11521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49" y="2780703"/>
            <a:ext cx="838178" cy="310523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9" y="4493554"/>
            <a:ext cx="118405" cy="12037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58" y="3778882"/>
            <a:ext cx="118200" cy="173360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>
            <a:off x="922976" y="4201800"/>
            <a:ext cx="725948" cy="45262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885120" y="3778882"/>
            <a:ext cx="725948" cy="423675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98595" y="2154241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2-D PWC function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055" name="Group 1054"/>
          <p:cNvGrpSpPr/>
          <p:nvPr/>
        </p:nvGrpSpPr>
        <p:grpSpPr>
          <a:xfrm>
            <a:off x="3882515" y="2713827"/>
            <a:ext cx="3644843" cy="2897711"/>
            <a:chOff x="3882515" y="2713827"/>
            <a:chExt cx="3644843" cy="2897711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3882515" y="375508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0" name="Group 1049"/>
            <p:cNvGrpSpPr/>
            <p:nvPr/>
          </p:nvGrpSpPr>
          <p:grpSpPr>
            <a:xfrm>
              <a:off x="4629647" y="2713827"/>
              <a:ext cx="2897711" cy="2897711"/>
              <a:chOff x="4403675" y="2731888"/>
              <a:chExt cx="2897711" cy="2897711"/>
            </a:xfrm>
          </p:grpSpPr>
          <p:grpSp>
            <p:nvGrpSpPr>
              <p:cNvPr id="1047" name="Group 1046"/>
              <p:cNvGrpSpPr/>
              <p:nvPr/>
            </p:nvGrpSpPr>
            <p:grpSpPr>
              <a:xfrm>
                <a:off x="4876495" y="3013382"/>
                <a:ext cx="2057400" cy="2242588"/>
                <a:chOff x="2457199" y="4615412"/>
                <a:chExt cx="2057400" cy="2242588"/>
              </a:xfrm>
            </p:grpSpPr>
            <p:sp>
              <p:nvSpPr>
                <p:cNvPr id="151" name="Rectangle 150"/>
                <p:cNvSpPr/>
                <p:nvPr/>
              </p:nvSpPr>
              <p:spPr>
                <a:xfrm>
                  <a:off x="2457199" y="4800600"/>
                  <a:ext cx="2057400" cy="2057400"/>
                </a:xfrm>
                <a:prstGeom prst="rect">
                  <a:avLst/>
                </a:prstGeom>
                <a:noFill/>
                <a:ln w="25400"/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8" name="Straight Arrow Connector 1037"/>
                <p:cNvCxnSpPr/>
                <p:nvPr/>
              </p:nvCxnSpPr>
              <p:spPr>
                <a:xfrm flipV="1">
                  <a:off x="2798089" y="5255970"/>
                  <a:ext cx="0" cy="608991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/>
                <p:cNvCxnSpPr/>
                <p:nvPr/>
              </p:nvCxnSpPr>
              <p:spPr>
                <a:xfrm flipV="1">
                  <a:off x="3360567" y="4615412"/>
                  <a:ext cx="0" cy="901733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V="1">
                  <a:off x="3485899" y="6017360"/>
                  <a:ext cx="0" cy="304497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>
                  <a:off x="4263765" y="5830976"/>
                  <a:ext cx="3088" cy="734749"/>
                </a:xfrm>
                <a:prstGeom prst="straightConnector1">
                  <a:avLst/>
                </a:prstGeom>
                <a:ln w="28575">
                  <a:solidFill>
                    <a:schemeClr val="accent5"/>
                  </a:solidFill>
                  <a:headEnd type="oval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8" name="Cross 1047"/>
              <p:cNvSpPr/>
              <p:nvPr/>
            </p:nvSpPr>
            <p:spPr>
              <a:xfrm rot="2700000">
                <a:off x="4403675" y="2731888"/>
                <a:ext cx="2897711" cy="2897711"/>
              </a:xfrm>
              <a:prstGeom prst="plus">
                <a:avLst>
                  <a:gd name="adj" fmla="val 45491"/>
                </a:avLst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67" y="3275454"/>
            <a:ext cx="359067" cy="305048"/>
          </a:xfrm>
          <a:prstGeom prst="rect">
            <a:avLst/>
          </a:prstGeom>
        </p:spPr>
      </p:pic>
      <p:grpSp>
        <p:nvGrpSpPr>
          <p:cNvPr id="300" name="Group 299"/>
          <p:cNvGrpSpPr/>
          <p:nvPr/>
        </p:nvGrpSpPr>
        <p:grpSpPr>
          <a:xfrm>
            <a:off x="4526914" y="2080575"/>
            <a:ext cx="3978874" cy="4260619"/>
            <a:chOff x="4514599" y="1931205"/>
            <a:chExt cx="3978874" cy="4260619"/>
          </a:xfrm>
        </p:grpSpPr>
        <p:sp>
          <p:nvSpPr>
            <p:cNvPr id="301" name="Rectangle 300"/>
            <p:cNvSpPr/>
            <p:nvPr/>
          </p:nvSpPr>
          <p:spPr>
            <a:xfrm>
              <a:off x="4572000" y="2820009"/>
              <a:ext cx="3349445" cy="292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2" name="Group 301"/>
            <p:cNvGrpSpPr/>
            <p:nvPr/>
          </p:nvGrpSpPr>
          <p:grpSpPr>
            <a:xfrm>
              <a:off x="4514599" y="1931205"/>
              <a:ext cx="3978874" cy="4260619"/>
              <a:chOff x="4514599" y="1931205"/>
              <a:chExt cx="3978874" cy="4260619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4861175" y="2000700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5313800" y="2453325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5" name="Picture 30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7744" y="2420020"/>
                <a:ext cx="1165925" cy="1189513"/>
              </a:xfrm>
              <a:prstGeom prst="rect">
                <a:avLst/>
              </a:prstGeom>
            </p:spPr>
          </p:pic>
          <p:sp>
            <p:nvSpPr>
              <p:cNvPr id="306" name="Rectangle 305"/>
              <p:cNvSpPr/>
              <p:nvPr/>
            </p:nvSpPr>
            <p:spPr>
              <a:xfrm>
                <a:off x="4862006" y="4134424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5314631" y="4587049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" name="Picture 30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08575" y="4553744"/>
                <a:ext cx="1165925" cy="1189513"/>
              </a:xfrm>
              <a:prstGeom prst="rect">
                <a:avLst/>
              </a:prstGeom>
            </p:spPr>
          </p:pic>
          <p:pic>
            <p:nvPicPr>
              <p:cNvPr id="309" name="Picture 30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4599" y="1931205"/>
                <a:ext cx="517208" cy="328613"/>
              </a:xfrm>
              <a:prstGeom prst="rect">
                <a:avLst/>
              </a:prstGeom>
            </p:spPr>
          </p:pic>
          <p:pic>
            <p:nvPicPr>
              <p:cNvPr id="310" name="Picture 30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1682" y="4281918"/>
                <a:ext cx="520065" cy="382905"/>
              </a:xfrm>
              <a:prstGeom prst="rect">
                <a:avLst/>
              </a:prstGeom>
            </p:spPr>
          </p:pic>
          <p:cxnSp>
            <p:nvCxnSpPr>
              <p:cNvPr id="311" name="Straight Arrow Connector 310"/>
              <p:cNvCxnSpPr/>
              <p:nvPr/>
            </p:nvCxnSpPr>
            <p:spPr>
              <a:xfrm flipH="1">
                <a:off x="6429357" y="4310784"/>
                <a:ext cx="490049" cy="304628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TextBox 311"/>
              <p:cNvSpPr txBox="1"/>
              <p:nvPr/>
            </p:nvSpPr>
            <p:spPr>
              <a:xfrm>
                <a:off x="5889875" y="3849119"/>
                <a:ext cx="26035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accent5"/>
                    </a:solidFill>
                    <a:latin typeface="+mj-lt"/>
                  </a:rPr>
                  <a:t>Diracs</a:t>
                </a:r>
                <a:r>
                  <a:rPr lang="en-US" sz="2400" dirty="0">
                    <a:solidFill>
                      <a:schemeClr val="accent5"/>
                    </a:solidFill>
                    <a:latin typeface="+mj-lt"/>
                  </a:rPr>
                  <a:t> </a:t>
                </a:r>
                <a:r>
                  <a:rPr lang="en-US" sz="2400" dirty="0" smtClean="0">
                    <a:solidFill>
                      <a:schemeClr val="accent5"/>
                    </a:solidFill>
                    <a:latin typeface="+mj-lt"/>
                  </a:rPr>
                  <a:t>on a Curve</a:t>
                </a:r>
                <a:endParaRPr lang="en-US" sz="2400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cxnSp>
            <p:nvCxnSpPr>
              <p:cNvPr id="313" name="Straight Arrow Connector 312"/>
              <p:cNvCxnSpPr/>
              <p:nvPr/>
            </p:nvCxnSpPr>
            <p:spPr>
              <a:xfrm flipH="1" flipV="1">
                <a:off x="6400745" y="3550277"/>
                <a:ext cx="490050" cy="374570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59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0" y="3360752"/>
            <a:ext cx="9144000" cy="349724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7" y="1483155"/>
            <a:ext cx="2057400" cy="16002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660382" y="1471477"/>
            <a:ext cx="2900507" cy="1600200"/>
            <a:chOff x="2660382" y="1202642"/>
            <a:chExt cx="2900507" cy="1600200"/>
          </a:xfrm>
        </p:grpSpPr>
        <p:pic>
          <p:nvPicPr>
            <p:cNvPr id="51" name="Picture 50"/>
            <p:cNvPicPr>
              <a:picLocks/>
            </p:cNvPicPr>
            <p:nvPr/>
          </p:nvPicPr>
          <p:blipFill>
            <a:blip r:embed="rId1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89" y="1202642"/>
              <a:ext cx="2057400" cy="1600200"/>
            </a:xfrm>
            <a:prstGeom prst="rect">
              <a:avLst/>
            </a:prstGeom>
          </p:spPr>
        </p:pic>
        <p:cxnSp>
          <p:nvCxnSpPr>
            <p:cNvPr id="52" name="Straight Arrow Connector 51"/>
            <p:cNvCxnSpPr/>
            <p:nvPr/>
          </p:nvCxnSpPr>
          <p:spPr>
            <a:xfrm>
              <a:off x="2660382" y="201702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550" y="1496831"/>
              <a:ext cx="266938" cy="322962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629811" y="3976828"/>
            <a:ext cx="2940717" cy="1600200"/>
            <a:chOff x="2629811" y="3640194"/>
            <a:chExt cx="2940717" cy="1600200"/>
          </a:xfrm>
        </p:grpSpPr>
        <p:pic>
          <p:nvPicPr>
            <p:cNvPr id="55" name="Picture 54"/>
            <p:cNvPicPr>
              <a:picLocks/>
            </p:cNvPicPr>
            <p:nvPr/>
          </p:nvPicPr>
          <p:blipFill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128" y="3640194"/>
              <a:ext cx="2057400" cy="1600200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/>
            <p:nvPr/>
          </p:nvCxnSpPr>
          <p:spPr>
            <a:xfrm>
              <a:off x="2649917" y="4445616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811" y="4030477"/>
              <a:ext cx="729695" cy="278878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4" y="2642861"/>
            <a:ext cx="456146" cy="27327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47450" y="102149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chemeClr val="bg2">
                    <a:lumMod val="65000"/>
                  </a:schemeClr>
                </a:solidFill>
                <a:latin typeface="+mj-lt"/>
              </a:rPr>
              <a:t>patial domain</a:t>
            </a:r>
            <a:endParaRPr lang="en-US" sz="2400" dirty="0">
              <a:solidFill>
                <a:schemeClr val="bg2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28000" y="2737710"/>
            <a:ext cx="2540852" cy="2860408"/>
            <a:chOff x="128000" y="2401076"/>
            <a:chExt cx="2540852" cy="2860408"/>
          </a:xfrm>
        </p:grpSpPr>
        <p:pic>
          <p:nvPicPr>
            <p:cNvPr id="61" name="Picture 6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65" y="3686879"/>
              <a:ext cx="604309" cy="373777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97" y="3661284"/>
              <a:ext cx="2057400" cy="1600200"/>
            </a:xfrm>
            <a:prstGeom prst="rect">
              <a:avLst/>
            </a:prstGeom>
          </p:spPr>
        </p:pic>
        <p:sp>
          <p:nvSpPr>
            <p:cNvPr id="63" name="Arc 62"/>
            <p:cNvSpPr/>
            <p:nvPr/>
          </p:nvSpPr>
          <p:spPr>
            <a:xfrm flipH="1">
              <a:off x="128000" y="2401076"/>
              <a:ext cx="987550" cy="1126352"/>
            </a:xfrm>
            <a:prstGeom prst="arc">
              <a:avLst>
                <a:gd name="adj1" fmla="val 18619541"/>
                <a:gd name="adj2" fmla="val 4072307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5855" y="3198570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657142" y="994440"/>
            <a:ext cx="4135883" cy="2396155"/>
            <a:chOff x="4657142" y="752655"/>
            <a:chExt cx="4135883" cy="2396155"/>
          </a:xfrm>
        </p:grpSpPr>
        <p:grpSp>
          <p:nvGrpSpPr>
            <p:cNvPr id="66" name="Group 65"/>
            <p:cNvGrpSpPr/>
            <p:nvPr/>
          </p:nvGrpSpPr>
          <p:grpSpPr>
            <a:xfrm>
              <a:off x="4657142" y="752655"/>
              <a:ext cx="4135883" cy="2061864"/>
              <a:chOff x="4657142" y="752655"/>
              <a:chExt cx="4135883" cy="2061864"/>
            </a:xfrm>
          </p:grpSpPr>
          <p:pic>
            <p:nvPicPr>
              <p:cNvPr id="71" name="Picture 70"/>
              <p:cNvPicPr>
                <a:picLocks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1202642"/>
                <a:ext cx="2057400" cy="161187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9673" y="1939671"/>
                <a:ext cx="150314" cy="143482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0" y="1827894"/>
                <a:ext cx="687765" cy="304982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4657142" y="752655"/>
                <a:ext cx="20954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m</a:t>
                </a:r>
                <a:r>
                  <a:rPr lang="en-US" sz="2400" dirty="0" smtClean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ultiplication</a:t>
                </a:r>
                <a:endPara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674775" y="2748700"/>
              <a:ext cx="25731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function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855145" y="3573609"/>
            <a:ext cx="3937880" cy="2372548"/>
            <a:chOff x="4855145" y="3236975"/>
            <a:chExt cx="3937880" cy="2372548"/>
          </a:xfrm>
        </p:grpSpPr>
        <p:grpSp>
          <p:nvGrpSpPr>
            <p:cNvPr id="78" name="Group 77"/>
            <p:cNvGrpSpPr/>
            <p:nvPr/>
          </p:nvGrpSpPr>
          <p:grpSpPr>
            <a:xfrm>
              <a:off x="4855145" y="3236975"/>
              <a:ext cx="3937880" cy="2372548"/>
              <a:chOff x="4855145" y="3236975"/>
              <a:chExt cx="3937880" cy="2372548"/>
            </a:xfrm>
          </p:grpSpPr>
          <p:pic>
            <p:nvPicPr>
              <p:cNvPr id="84" name="Picture 83"/>
              <p:cNvPicPr>
                <a:picLocks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645" y="3648474"/>
                <a:ext cx="2057400" cy="160020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340" y="4309355"/>
                <a:ext cx="195029" cy="201754"/>
              </a:xfrm>
              <a:prstGeom prst="rect">
                <a:avLst/>
              </a:prstGeom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5877336" y="5209413"/>
                <a:ext cx="214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+mj-lt"/>
                  </a:rPr>
                  <a:t>nnihilating filter</a:t>
                </a:r>
                <a:endParaRPr lang="en-US" sz="20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61" y="4259786"/>
                <a:ext cx="687764" cy="30498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4855145" y="3236975"/>
                <a:ext cx="1818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2">
                        <a:lumMod val="65000"/>
                      </a:schemeClr>
                    </a:solidFill>
                    <a:latin typeface="+mj-lt"/>
                  </a:rPr>
                  <a:t>convolution</a:t>
                </a:r>
                <a:endPara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350" y="3976272"/>
              <a:ext cx="185166" cy="144018"/>
            </a:xfrm>
            <a:prstGeom prst="rect">
              <a:avLst/>
            </a:prstGeom>
          </p:spPr>
        </p:pic>
      </p:grpSp>
      <p:sp>
        <p:nvSpPr>
          <p:cNvPr id="92" name="Title 4"/>
          <p:cNvSpPr txBox="1">
            <a:spLocks/>
          </p:cNvSpPr>
          <p:nvPr/>
        </p:nvSpPr>
        <p:spPr>
          <a:xfrm>
            <a:off x="365759" y="164575"/>
            <a:ext cx="8427265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Recall 1-D Case…</a:t>
            </a:r>
            <a:endParaRPr lang="en-US" sz="2800" dirty="0">
              <a:solidFill>
                <a:srgbClr val="FF0000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2646" y="1444428"/>
            <a:ext cx="2057400" cy="161187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1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4"/>
          <p:cNvSpPr txBox="1">
            <a:spLocks/>
          </p:cNvSpPr>
          <p:nvPr/>
        </p:nvSpPr>
        <p:spPr>
          <a:xfrm>
            <a:off x="365760" y="10971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2-D PWC functions satisfy an annihilation relation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0" y="3202165"/>
            <a:ext cx="9144000" cy="362001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3690" y="93187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spatial domain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6" y="2546757"/>
            <a:ext cx="615506" cy="228029"/>
          </a:xfrm>
          <a:prstGeom prst="rect">
            <a:avLst/>
          </a:prstGeom>
        </p:spPr>
      </p:pic>
      <p:grpSp>
        <p:nvGrpSpPr>
          <p:cNvPr id="2073" name="Group 2072"/>
          <p:cNvGrpSpPr/>
          <p:nvPr/>
        </p:nvGrpSpPr>
        <p:grpSpPr>
          <a:xfrm>
            <a:off x="649410" y="6015918"/>
            <a:ext cx="7020395" cy="572819"/>
            <a:chOff x="649410" y="6015918"/>
            <a:chExt cx="7020395" cy="572819"/>
          </a:xfrm>
        </p:grpSpPr>
        <p:pic>
          <p:nvPicPr>
            <p:cNvPr id="2064" name="Picture 206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6015918"/>
              <a:ext cx="3642360" cy="542544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649410" y="6127072"/>
              <a:ext cx="3063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+mj-lt"/>
                </a:rPr>
                <a:t>Annihilation relation: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34954" y="1317531"/>
            <a:ext cx="1532746" cy="1532746"/>
            <a:chOff x="-2606522" y="6616615"/>
            <a:chExt cx="2057400" cy="2057400"/>
          </a:xfrm>
        </p:grpSpPr>
        <p:sp>
          <p:nvSpPr>
            <p:cNvPr id="37" name="Rectangle 36"/>
            <p:cNvSpPr/>
            <p:nvPr/>
          </p:nvSpPr>
          <p:spPr>
            <a:xfrm>
              <a:off x="-2606522" y="6616615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-2153897" y="7069240"/>
              <a:ext cx="1152150" cy="11521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-2153898" y="7423120"/>
              <a:ext cx="1155802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-2077086" y="7575520"/>
              <a:ext cx="960124" cy="222195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-2153897" y="6847045"/>
              <a:ext cx="1152150" cy="1152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Freeform 31"/>
          <p:cNvSpPr/>
          <p:nvPr/>
        </p:nvSpPr>
        <p:spPr>
          <a:xfrm>
            <a:off x="4195066" y="1911184"/>
            <a:ext cx="640435" cy="366472"/>
          </a:xfrm>
          <a:custGeom>
            <a:avLst/>
            <a:gdLst>
              <a:gd name="connsiteX0" fmla="*/ 0 w 640435"/>
              <a:gd name="connsiteY0" fmla="*/ 284638 h 366472"/>
              <a:gd name="connsiteX1" fmla="*/ 145877 w 640435"/>
              <a:gd name="connsiteY1" fmla="*/ 366472 h 366472"/>
              <a:gd name="connsiteX2" fmla="*/ 640435 w 640435"/>
              <a:gd name="connsiteY2" fmla="*/ 78275 h 366472"/>
              <a:gd name="connsiteX3" fmla="*/ 412725 w 640435"/>
              <a:gd name="connsiteY3" fmla="*/ 0 h 366472"/>
              <a:gd name="connsiteX4" fmla="*/ 0 w 640435"/>
              <a:gd name="connsiteY4" fmla="*/ 284638 h 36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435" h="366472">
                <a:moveTo>
                  <a:pt x="0" y="284638"/>
                </a:moveTo>
                <a:lnTo>
                  <a:pt x="145877" y="366472"/>
                </a:lnTo>
                <a:lnTo>
                  <a:pt x="640435" y="78275"/>
                </a:lnTo>
                <a:lnTo>
                  <a:pt x="412725" y="0"/>
                </a:lnTo>
                <a:lnTo>
                  <a:pt x="0" y="2846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6" name="Group 2065"/>
          <p:cNvGrpSpPr/>
          <p:nvPr/>
        </p:nvGrpSpPr>
        <p:grpSpPr>
          <a:xfrm>
            <a:off x="2660382" y="894269"/>
            <a:ext cx="2778952" cy="2457921"/>
            <a:chOff x="2660382" y="894269"/>
            <a:chExt cx="2778952" cy="2457921"/>
          </a:xfrm>
        </p:grpSpPr>
        <p:grpSp>
          <p:nvGrpSpPr>
            <p:cNvPr id="27" name="Group 26"/>
            <p:cNvGrpSpPr/>
            <p:nvPr/>
          </p:nvGrpSpPr>
          <p:grpSpPr>
            <a:xfrm>
              <a:off x="3899504" y="1812360"/>
              <a:ext cx="1539830" cy="1539830"/>
              <a:chOff x="3542468" y="864711"/>
              <a:chExt cx="2057400" cy="205740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3542468" y="864711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995093" y="1317336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89037" y="1284031"/>
                <a:ext cx="1165925" cy="1189513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/>
            <p:cNvCxnSpPr/>
            <p:nvPr/>
          </p:nvCxnSpPr>
          <p:spPr>
            <a:xfrm>
              <a:off x="2660382" y="2093510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965" y="1547961"/>
              <a:ext cx="414680" cy="352295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3570150" y="894269"/>
              <a:ext cx="1536201" cy="1536201"/>
              <a:chOff x="10308636" y="1959935"/>
              <a:chExt cx="2057400" cy="20574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0308636" y="1959935"/>
                <a:ext cx="2057400" cy="2057400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0761261" y="2412560"/>
                <a:ext cx="1152150" cy="1152150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5205" y="2379255"/>
                <a:ext cx="1165925" cy="1189513"/>
              </a:xfrm>
              <a:prstGeom prst="rect">
                <a:avLst/>
              </a:prstGeom>
            </p:spPr>
          </p:pic>
        </p:grpSp>
      </p:grpSp>
      <p:grpSp>
        <p:nvGrpSpPr>
          <p:cNvPr id="2069" name="Group 2068"/>
          <p:cNvGrpSpPr/>
          <p:nvPr/>
        </p:nvGrpSpPr>
        <p:grpSpPr>
          <a:xfrm>
            <a:off x="2649917" y="3570345"/>
            <a:ext cx="2749128" cy="2223923"/>
            <a:chOff x="2649917" y="3570345"/>
            <a:chExt cx="2749128" cy="2223923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649917" y="4484022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445" y="4422668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/>
            </p:cNvPicPr>
            <p:nvPr/>
          </p:nvPicPr>
          <p:blipFill>
            <a:blip r:embed="rId1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3728" y="35703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068" name="Group 2067"/>
          <p:cNvGrpSpPr/>
          <p:nvPr/>
        </p:nvGrpSpPr>
        <p:grpSpPr>
          <a:xfrm>
            <a:off x="128000" y="2392065"/>
            <a:ext cx="2593894" cy="3525458"/>
            <a:chOff x="128000" y="2392065"/>
            <a:chExt cx="2593894" cy="3525458"/>
          </a:xfrm>
        </p:grpSpPr>
        <p:sp>
          <p:nvSpPr>
            <p:cNvPr id="11" name="TextBox 10"/>
            <p:cNvSpPr txBox="1"/>
            <p:nvPr/>
          </p:nvSpPr>
          <p:spPr>
            <a:xfrm>
              <a:off x="438897" y="3186811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28000" y="2392065"/>
              <a:ext cx="987550" cy="1126352"/>
            </a:xfrm>
            <a:prstGeom prst="arc">
              <a:avLst>
                <a:gd name="adj1" fmla="val 17367074"/>
                <a:gd name="adj2" fmla="val 4406643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20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15" y="3648475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206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32" y="5535761"/>
              <a:ext cx="468630" cy="381762"/>
            </a:xfrm>
            <a:prstGeom prst="rect">
              <a:avLst/>
            </a:prstGeom>
          </p:spPr>
        </p:pic>
      </p:grpSp>
      <p:grpSp>
        <p:nvGrpSpPr>
          <p:cNvPr id="2067" name="Group 2066"/>
          <p:cNvGrpSpPr/>
          <p:nvPr/>
        </p:nvGrpSpPr>
        <p:grpSpPr>
          <a:xfrm>
            <a:off x="4724225" y="962790"/>
            <a:ext cx="4107205" cy="2198181"/>
            <a:chOff x="4724225" y="962790"/>
            <a:chExt cx="4107205" cy="2198181"/>
          </a:xfrm>
        </p:grpSpPr>
        <p:pic>
          <p:nvPicPr>
            <p:cNvPr id="26" name="Picture 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935" y="2017287"/>
              <a:ext cx="150314" cy="143482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665" y="1904378"/>
              <a:ext cx="687765" cy="304982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724225" y="962790"/>
              <a:ext cx="2095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m</a:t>
              </a:r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ultiplication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829763" y="1317531"/>
              <a:ext cx="2305303" cy="1843440"/>
              <a:chOff x="5839365" y="817460"/>
              <a:chExt cx="2305303" cy="184344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9365" y="977756"/>
                <a:ext cx="2305303" cy="1683144"/>
              </a:xfrm>
              <a:prstGeom prst="rect">
                <a:avLst/>
              </a:prstGeom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6208458" y="817460"/>
                <a:ext cx="1567848" cy="1567848"/>
              </a:xfrm>
              <a:prstGeom prst="rect">
                <a:avLst/>
              </a:prstGeom>
              <a:noFill/>
              <a:ln w="25400"/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62" name="Picture 206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507" y="2759553"/>
              <a:ext cx="226695" cy="234696"/>
            </a:xfrm>
            <a:prstGeom prst="rect">
              <a:avLst/>
            </a:prstGeom>
          </p:spPr>
        </p:pic>
      </p:grpSp>
      <p:grpSp>
        <p:nvGrpSpPr>
          <p:cNvPr id="2072" name="Group 2071"/>
          <p:cNvGrpSpPr/>
          <p:nvPr/>
        </p:nvGrpSpPr>
        <p:grpSpPr>
          <a:xfrm>
            <a:off x="4820284" y="3153731"/>
            <a:ext cx="3972741" cy="2699889"/>
            <a:chOff x="4820284" y="3153731"/>
            <a:chExt cx="3972741" cy="269988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30" y="4406846"/>
              <a:ext cx="195029" cy="20175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839365" y="5453510"/>
              <a:ext cx="2145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j-lt"/>
                </a:rPr>
                <a:t>a</a:t>
              </a:r>
              <a:r>
                <a:rPr lang="en-US" sz="2000" dirty="0" smtClean="0">
                  <a:solidFill>
                    <a:srgbClr val="FF0000"/>
                  </a:solidFill>
                  <a:latin typeface="+mj-lt"/>
                </a:rPr>
                <a:t>nnihilating filter</a:t>
              </a:r>
              <a:endParaRPr lang="en-US" sz="20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61" y="4298192"/>
              <a:ext cx="687764" cy="304981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4820284" y="3153731"/>
              <a:ext cx="181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>
                      <a:lumMod val="65000"/>
                    </a:schemeClr>
                  </a:solidFill>
                  <a:latin typeface="+mj-lt"/>
                </a:rPr>
                <a:t>convolution</a:t>
              </a:r>
              <a:endPara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endParaRPr>
            </a:p>
          </p:txBody>
        </p:sp>
        <p:pic>
          <p:nvPicPr>
            <p:cNvPr id="20" name="Picture 19"/>
            <p:cNvPicPr>
              <a:picLocks/>
            </p:cNvPicPr>
            <p:nvPr/>
          </p:nvPicPr>
          <p:blipFill>
            <a:blip r:embed="rId2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80" y="3648476"/>
              <a:ext cx="1828800" cy="182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65" name="Picture 206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980" y="4138797"/>
              <a:ext cx="288036" cy="22402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761085" y="4450682"/>
              <a:ext cx="221329" cy="234727"/>
            </a:xfrm>
            <a:prstGeom prst="rect">
              <a:avLst/>
            </a:prstGeom>
            <a:solidFill>
              <a:srgbClr val="FF000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Picture 6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69747"/>
            <a:ext cx="981456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7" name="Group 7196"/>
          <p:cNvGrpSpPr/>
          <p:nvPr/>
        </p:nvGrpSpPr>
        <p:grpSpPr>
          <a:xfrm>
            <a:off x="918060" y="2416130"/>
            <a:ext cx="4055373" cy="2123124"/>
            <a:chOff x="5515955" y="3045066"/>
            <a:chExt cx="3713464" cy="1944123"/>
          </a:xfrm>
        </p:grpSpPr>
        <p:pic>
          <p:nvPicPr>
            <p:cNvPr id="7171" name="Picture 717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7169" name="Picture 71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2" name="Picture 717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60" y="4843749"/>
            <a:ext cx="4680585" cy="840105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 rot="16200000">
            <a:off x="6116856" y="2211021"/>
            <a:ext cx="2052766" cy="2052766"/>
            <a:chOff x="2584024" y="2474523"/>
            <a:chExt cx="2052766" cy="2052766"/>
          </a:xfrm>
        </p:grpSpPr>
        <p:sp>
          <p:nvSpPr>
            <p:cNvPr id="6" name="Rectangle 5"/>
            <p:cNvSpPr/>
            <p:nvPr/>
          </p:nvSpPr>
          <p:spPr>
            <a:xfrm>
              <a:off x="2584024" y="2474523"/>
              <a:ext cx="2052766" cy="205276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0" name="Picture 2" descr="C:\Users\Greg\Dropbox\Presentations\ISBI2015new\fig_levelset_lumps_contour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865" y="2633191"/>
              <a:ext cx="1762651" cy="1732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Straight Arrow Connector 36"/>
          <p:cNvCxnSpPr/>
          <p:nvPr/>
        </p:nvCxnSpPr>
        <p:spPr>
          <a:xfrm>
            <a:off x="5124300" y="3272922"/>
            <a:ext cx="61960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itle 4"/>
          <p:cNvSpPr txBox="1">
            <a:spLocks/>
          </p:cNvSpPr>
          <p:nvPr/>
        </p:nvSpPr>
        <p:spPr>
          <a:xfrm>
            <a:off x="613565" y="384050"/>
            <a:ext cx="8229600" cy="1110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Can recover edge set when it is the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C00000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zero-set of a 2-D trigonometric polynomial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/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i="1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[</a:t>
            </a:r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Pan et al., 2014]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058662" y="4651435"/>
            <a:ext cx="2169153" cy="839815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32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“FRI Curve”</a:t>
            </a:r>
            <a:endParaRPr lang="en-US" sz="32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145" name="Picture 1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8" y="3385729"/>
            <a:ext cx="1136174" cy="2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14812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194" name="Picture 2" descr="C:\Users\Greg\Dropbox\Presentations\ISBI2015new\fig_levelset_cu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35" y="4481974"/>
            <a:ext cx="2342705" cy="160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Greg\Dropbox\Presentations\ISBI2015new\fig_levelset_cusp_contour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011" y="2468876"/>
            <a:ext cx="1805035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149" y="4503708"/>
            <a:ext cx="2342705" cy="110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525" y="2468876"/>
            <a:ext cx="1805034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1951" y="4526588"/>
            <a:ext cx="2342705" cy="14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2327" y="2468876"/>
            <a:ext cx="1805034" cy="180503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031390" y="6058938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25x25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149545" y="2596372"/>
            <a:ext cx="288037" cy="288037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567528" y="2872128"/>
            <a:ext cx="144017" cy="41663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85855" y="6058938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13x13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1500" y="1484258"/>
            <a:ext cx="2313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Multiple curves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&amp; intersections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50280" y="1484258"/>
            <a:ext cx="1914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on-smooth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points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18187" y="1484257"/>
            <a:ext cx="2351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Approximate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arbitrary curves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3350" y="6058938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7x9 coefficients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8" name="Title 4"/>
          <p:cNvSpPr txBox="1">
            <a:spLocks/>
          </p:cNvSpPr>
          <p:nvPr/>
        </p:nvSpPr>
        <p:spPr>
          <a:xfrm>
            <a:off x="720570" y="241385"/>
            <a:ext cx="8229600" cy="1110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FRI curves can represent complicated edge geometries with few coefficients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6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13241" y="4037990"/>
            <a:ext cx="5945554" cy="3584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Not suitable for natural images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2-D only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Recovery is ill-posed:</a:t>
            </a:r>
            <a:br>
              <a:rPr lang="en-US" dirty="0" smtClean="0">
                <a:solidFill>
                  <a:srgbClr val="C00000"/>
                </a:solidFill>
                <a:latin typeface="+mj-lt"/>
              </a:rPr>
            </a:br>
            <a:r>
              <a:rPr lang="en-US" dirty="0" smtClean="0">
                <a:solidFill>
                  <a:srgbClr val="C00000"/>
                </a:solidFill>
                <a:latin typeface="+mj-lt"/>
              </a:rPr>
              <a:t>Infinite </a:t>
            </a:r>
            <a:r>
              <a:rPr lang="en-US" dirty="0" err="1" smtClean="0">
                <a:solidFill>
                  <a:srgbClr val="C00000"/>
                </a:solidFill>
                <a:latin typeface="+mj-lt"/>
              </a:rPr>
              <a:t>DoF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We give an improved theoretical framework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for higher dimensional FRI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7" name="Shape 41"/>
          <p:cNvSpPr txBox="1">
            <a:spLocks/>
          </p:cNvSpPr>
          <p:nvPr/>
        </p:nvSpPr>
        <p:spPr>
          <a:xfrm>
            <a:off x="682165" y="1356497"/>
            <a:ext cx="8534400" cy="9232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lvl="0" indent="-342900">
              <a:buClrTx/>
              <a:buSzTx/>
              <a:buFont typeface="Arial" pitchFamily="34" charset="0"/>
              <a:buChar char="•"/>
            </a:pPr>
            <a:r>
              <a:rPr lang="en-US" sz="2400" b="0" i="1" dirty="0">
                <a:solidFill>
                  <a:schemeClr val="tx1"/>
                </a:solidFill>
                <a:latin typeface="Roboto Medium"/>
                <a:ea typeface="+mn-ea"/>
                <a:cs typeface="+mn-cs"/>
              </a:rPr>
              <a:t>[Pan et al., 2014] </a:t>
            </a:r>
            <a:r>
              <a:rPr lang="en-US" sz="2400" b="0" dirty="0" smtClean="0">
                <a:solidFill>
                  <a:schemeClr val="tx1"/>
                </a:solidFill>
                <a:latin typeface="Roboto Medium"/>
                <a:ea typeface="+mn-ea"/>
                <a:cs typeface="+mn-cs"/>
              </a:rPr>
              <a:t>derived annihilation relation for</a:t>
            </a:r>
            <a:r>
              <a:rPr lang="en-US" sz="2400" b="0" dirty="0" smtClean="0">
                <a:solidFill>
                  <a:srgbClr val="595959"/>
                </a:solidFill>
                <a:latin typeface="Roboto Medium"/>
                <a:ea typeface="+mn-ea"/>
                <a:cs typeface="+mn-cs"/>
              </a:rPr>
              <a:t/>
            </a:r>
            <a:br>
              <a:rPr lang="en-US" sz="2400" b="0" dirty="0" smtClean="0">
                <a:solidFill>
                  <a:srgbClr val="595959"/>
                </a:solidFill>
                <a:latin typeface="Roboto Medium"/>
                <a:ea typeface="+mn-ea"/>
                <a:cs typeface="+mn-cs"/>
              </a:rPr>
            </a:br>
            <a:r>
              <a:rPr lang="en-US" sz="2400" b="0" dirty="0" smtClean="0">
                <a:solidFill>
                  <a:srgbClr val="C00000"/>
                </a:solidFill>
                <a:latin typeface="Roboto Medium"/>
                <a:ea typeface="+mn-ea"/>
                <a:cs typeface="+mn-cs"/>
              </a:rPr>
              <a:t>piecewise </a:t>
            </a:r>
            <a:r>
              <a:rPr lang="en-US" sz="2400" b="0" dirty="0">
                <a:solidFill>
                  <a:srgbClr val="C00000"/>
                </a:solidFill>
                <a:latin typeface="Roboto Medium"/>
                <a:ea typeface="+mn-ea"/>
                <a:cs typeface="+mn-cs"/>
              </a:rPr>
              <a:t>complex </a:t>
            </a:r>
            <a:r>
              <a:rPr lang="en-US" sz="2400" b="0" dirty="0" smtClean="0">
                <a:solidFill>
                  <a:srgbClr val="C00000"/>
                </a:solidFill>
                <a:latin typeface="Roboto Medium"/>
                <a:ea typeface="+mn-ea"/>
                <a:cs typeface="+mn-cs"/>
              </a:rPr>
              <a:t>analytic signal model</a:t>
            </a:r>
            <a:endParaRPr lang="en-US" sz="2400" b="0" dirty="0">
              <a:solidFill>
                <a:srgbClr val="595959"/>
              </a:solidFill>
              <a:latin typeface="Roboto Medium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63" y="2451125"/>
            <a:ext cx="3723132" cy="158686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094475" y="5405291"/>
            <a:ext cx="2518174" cy="1318349"/>
            <a:chOff x="5515955" y="3045066"/>
            <a:chExt cx="3713464" cy="1944123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83" y="4084128"/>
            <a:ext cx="498348" cy="304038"/>
          </a:xfrm>
          <a:prstGeom prst="rect">
            <a:avLst/>
          </a:prstGeom>
          <a:noFill/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50" y="2515515"/>
            <a:ext cx="2628179" cy="26741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77" y="4821550"/>
            <a:ext cx="498348" cy="304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51" y="2902281"/>
            <a:ext cx="674370" cy="3040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65" y="4338328"/>
            <a:ext cx="674370" cy="30403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3" y="3412468"/>
            <a:ext cx="329184" cy="26289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45" y="4588467"/>
            <a:ext cx="333756" cy="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13241" y="4038599"/>
            <a:ext cx="5945554" cy="3584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Extends easily to n-D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Provable sampling guarantees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Fewer samples necessary 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recovery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We give an improved theoretical framework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for higher dimensional FRI recovery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[O. &amp; Jacob, SampTA 2015]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7" name="Shape 41"/>
          <p:cNvSpPr txBox="1">
            <a:spLocks/>
          </p:cNvSpPr>
          <p:nvPr/>
        </p:nvSpPr>
        <p:spPr>
          <a:xfrm>
            <a:off x="682165" y="1356497"/>
            <a:ext cx="8534400" cy="9232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solidFill>
                  <a:schemeClr val="tx1"/>
                </a:solidFill>
                <a:latin typeface="+mj-lt"/>
              </a:rPr>
              <a:t>Proposed model: </a:t>
            </a: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/>
            </a:r>
            <a:b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piecewise smooth signals  </a:t>
            </a:r>
            <a:endParaRPr 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27" y="2451125"/>
            <a:ext cx="3744468" cy="158686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094475" y="5405291"/>
            <a:ext cx="2518174" cy="1318349"/>
            <a:chOff x="5515955" y="3045066"/>
            <a:chExt cx="3713464" cy="1944123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6011050" y="2515516"/>
            <a:ext cx="2628179" cy="2674152"/>
            <a:chOff x="6011050" y="2515516"/>
            <a:chExt cx="2628179" cy="2674152"/>
          </a:xfrm>
        </p:grpSpPr>
        <p:pic>
          <p:nvPicPr>
            <p:cNvPr id="59" name="Picture 5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583" y="4084128"/>
              <a:ext cx="498348" cy="304038"/>
            </a:xfrm>
            <a:prstGeom prst="rect">
              <a:avLst/>
            </a:prstGeom>
            <a:noFill/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050" y="2515516"/>
              <a:ext cx="2628179" cy="267415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677" y="4821550"/>
              <a:ext cx="507492" cy="30403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951" y="2902281"/>
              <a:ext cx="681228" cy="30403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865" y="4338328"/>
              <a:ext cx="681228" cy="304038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453" y="3412468"/>
              <a:ext cx="329184" cy="26289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745" y="4588467"/>
              <a:ext cx="333756" cy="262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6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574" y="1053388"/>
            <a:ext cx="9139425" cy="3166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06262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for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PWC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5843016" cy="941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0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96" y="2027428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04" y="1979168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7" y="3439848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1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>
            <a:endCxn id="40" idx="1"/>
          </p:cNvCxnSpPr>
          <p:nvPr/>
        </p:nvCxnSpPr>
        <p:spPr>
          <a:xfrm>
            <a:off x="3354020" y="3176289"/>
            <a:ext cx="535227" cy="49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4"/>
          <p:cNvSpPr txBox="1">
            <a:spLocks/>
          </p:cNvSpPr>
          <p:nvPr/>
        </p:nvSpPr>
        <p:spPr>
          <a:xfrm>
            <a:off x="2743200" y="432021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146369" y="4654500"/>
            <a:ext cx="1820012" cy="1819450"/>
            <a:chOff x="1831545" y="3392047"/>
            <a:chExt cx="2778264" cy="2777408"/>
          </a:xfrm>
          <a:solidFill>
            <a:schemeClr val="bg2">
              <a:lumMod val="95000"/>
            </a:schemeClr>
          </a:solidFill>
        </p:grpSpPr>
        <p:grpSp>
          <p:nvGrpSpPr>
            <p:cNvPr id="67" name="Group 66"/>
            <p:cNvGrpSpPr/>
            <p:nvPr/>
          </p:nvGrpSpPr>
          <p:grpSpPr>
            <a:xfrm>
              <a:off x="1848020" y="3409894"/>
              <a:ext cx="2761789" cy="2743086"/>
              <a:chOff x="3354020" y="3124505"/>
              <a:chExt cx="3678854" cy="3653940"/>
            </a:xfrm>
            <a:grpFill/>
          </p:grpSpPr>
          <p:sp>
            <p:nvSpPr>
              <p:cNvPr id="238" name="Rectangle 237"/>
              <p:cNvSpPr/>
              <p:nvPr/>
            </p:nvSpPr>
            <p:spPr>
              <a:xfrm>
                <a:off x="3354020" y="3124505"/>
                <a:ext cx="3653940" cy="3653940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/>
              <p:cNvCxnSpPr/>
              <p:nvPr/>
            </p:nvCxnSpPr>
            <p:spPr>
              <a:xfrm>
                <a:off x="3354020" y="586496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3358234" y="556046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3354020" y="525597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3354020" y="4951475"/>
                <a:ext cx="3653940" cy="57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H="1">
                <a:off x="5164551" y="3138209"/>
                <a:ext cx="16439" cy="364023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3963010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426750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457200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487649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548548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578998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609447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639897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3354020" y="616945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3354020" y="647395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3354020" y="403799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3358234" y="373349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3354020" y="342900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3354020" y="434248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3354020" y="464698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670346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365851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1831545" y="3392047"/>
              <a:ext cx="2777407" cy="2777408"/>
              <a:chOff x="3354020" y="3078786"/>
              <a:chExt cx="3699659" cy="3699659"/>
            </a:xfrm>
            <a:grpFill/>
          </p:grpSpPr>
          <p:sp>
            <p:nvSpPr>
              <p:cNvPr id="69" name="Oval 68"/>
              <p:cNvSpPr/>
              <p:nvPr/>
            </p:nvSpPr>
            <p:spPr>
              <a:xfrm>
                <a:off x="365851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6301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26750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57200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87649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18099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48548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78998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09447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39897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670346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65851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96301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26750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57200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87649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18099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48548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578998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609447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639897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670346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65851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96301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26750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57200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87649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18099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548548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8998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609447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39897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670346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65851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96301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26750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7200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7649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518099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48548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578998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609447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39897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70346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365851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96301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426750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457200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487649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18099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548548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578998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609447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39897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70346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365851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396301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26750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200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87649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518099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48548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78998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609447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639897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670346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365851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396301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426750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457200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487649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518099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548548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78998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609447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39897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670346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365851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396301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426750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457200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487649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18099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548548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78998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609447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639897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670346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365851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396301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426750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457200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487649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518099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48548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578998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609447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639897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670346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65851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96301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26750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57200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487649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518099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548548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578998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609447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639897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670346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365851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396301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26750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57200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487649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518099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548548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578998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609447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639897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670346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365851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96301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426750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57200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87649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518099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548548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578998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609447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639897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670346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365851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396301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426750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457200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87649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518099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548548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78998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09447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639897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670346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00796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700796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700796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700796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700796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00796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700796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700796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700796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700796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700796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700796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700796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335402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335402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335402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335402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335402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335402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335402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335402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335402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335402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335402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335402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335402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3" name="Rectangle 262"/>
          <p:cNvSpPr/>
          <p:nvPr/>
        </p:nvSpPr>
        <p:spPr>
          <a:xfrm>
            <a:off x="6756600" y="5275974"/>
            <a:ext cx="587748" cy="576504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4" name="Picture 2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56" y="5441543"/>
            <a:ext cx="210693" cy="245364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305" y="5354291"/>
            <a:ext cx="760095" cy="336042"/>
          </a:xfrm>
          <a:prstGeom prst="rect">
            <a:avLst/>
          </a:prstGeom>
        </p:spPr>
      </p:pic>
      <p:grpSp>
        <p:nvGrpSpPr>
          <p:cNvPr id="266" name="Group 265"/>
          <p:cNvGrpSpPr/>
          <p:nvPr/>
        </p:nvGrpSpPr>
        <p:grpSpPr>
          <a:xfrm>
            <a:off x="3158653" y="5029067"/>
            <a:ext cx="2371456" cy="1241537"/>
            <a:chOff x="5515955" y="3045066"/>
            <a:chExt cx="3713464" cy="1944123"/>
          </a:xfrm>
        </p:grpSpPr>
        <p:pic>
          <p:nvPicPr>
            <p:cNvPr id="267" name="Picture 26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69" name="Straight Connector 268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2" name="Picture 27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273" name="Picture 272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cxnSp>
        <p:nvCxnSpPr>
          <p:cNvPr id="274" name="Straight Arrow Connector 273"/>
          <p:cNvCxnSpPr/>
          <p:nvPr/>
        </p:nvCxnSpPr>
        <p:spPr>
          <a:xfrm>
            <a:off x="5198505" y="5522910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Picture 27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56" y="5103742"/>
            <a:ext cx="464820" cy="361950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46" y="4800600"/>
            <a:ext cx="1605454" cy="1633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33" y="6050590"/>
            <a:ext cx="507492" cy="3040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65" y="6172200"/>
            <a:ext cx="690753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4"/>
          <p:cNvSpPr txBox="1">
            <a:spLocks/>
          </p:cNvSpPr>
          <p:nvPr/>
        </p:nvSpPr>
        <p:spPr>
          <a:xfrm>
            <a:off x="629262" y="4455591"/>
            <a:ext cx="8514737" cy="1736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 idea:  </a:t>
            </a:r>
            <a:b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Show                        as tempered distributions</a:t>
            </a:r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 </a:t>
            </a:r>
          </a:p>
          <a:p>
            <a:pPr algn="l"/>
            <a:r>
              <a:rPr lang="en-US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Use convolution theorem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574" y="1053388"/>
            <a:ext cx="9139425" cy="3166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06262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for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PWC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5843016" cy="941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80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96" y="2027428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04" y="1979168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7" y="3439848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1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>
            <a:endCxn id="40" idx="1"/>
          </p:cNvCxnSpPr>
          <p:nvPr/>
        </p:nvCxnSpPr>
        <p:spPr>
          <a:xfrm>
            <a:off x="3354020" y="3176289"/>
            <a:ext cx="535227" cy="49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4"/>
          <p:cNvSpPr txBox="1">
            <a:spLocks/>
          </p:cNvSpPr>
          <p:nvPr/>
        </p:nvSpPr>
        <p:spPr>
          <a:xfrm>
            <a:off x="682165" y="432021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74" y="5186691"/>
            <a:ext cx="1648206" cy="3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7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1377696"/>
            <a:ext cx="9144000" cy="357377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19" y="2570707"/>
            <a:ext cx="4101846" cy="22936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1732" y="1460861"/>
            <a:ext cx="6620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Distributional derivative of indicator function: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2532" y="3587945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ivergence 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theorem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2388537" y="3433480"/>
            <a:ext cx="884450" cy="1126352"/>
          </a:xfrm>
          <a:prstGeom prst="arc">
            <a:avLst>
              <a:gd name="adj1" fmla="val 17367074"/>
              <a:gd name="adj2" fmla="val 4406643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49" y="2460925"/>
            <a:ext cx="1529080" cy="1819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56" y="2625649"/>
            <a:ext cx="160020" cy="165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58" y="3189685"/>
            <a:ext cx="271261" cy="2770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56" y="3647511"/>
            <a:ext cx="420624" cy="22402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2632125" y="2220665"/>
            <a:ext cx="397273" cy="342038"/>
          </a:xfrm>
          <a:prstGeom prst="line">
            <a:avLst/>
          </a:prstGeom>
          <a:ln>
            <a:solidFill>
              <a:srgbClr val="080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01962" y="1922526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808D6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mooth test function</a:t>
            </a:r>
            <a:endParaRPr lang="en-US" sz="2400" dirty="0">
              <a:solidFill>
                <a:srgbClr val="0808D6"/>
              </a:solidFill>
              <a:latin typeface="+mj-l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039437" y="5029200"/>
            <a:ext cx="4572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2000" y="5486400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Weighted curve integral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457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23420" y="1602030"/>
            <a:ext cx="6439353" cy="2917107"/>
            <a:chOff x="1491312" y="1160090"/>
            <a:chExt cx="6439353" cy="291710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88008" y="1175551"/>
              <a:ext cx="1926523" cy="1926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973078" y="3215660"/>
              <a:ext cx="19575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Fourier </a:t>
              </a:r>
              <a:b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</a:br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Interpolation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35773" y="3246200"/>
              <a:ext cx="203132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Fourier </a:t>
              </a:r>
              <a:b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</a:br>
              <a:r>
                <a:rPr lang="en-US" sz="2400" dirty="0" smtClean="0">
                  <a:solidFill>
                    <a:schemeClr val="accent1"/>
                  </a:solidFill>
                  <a:latin typeface="+mj-lt"/>
                  <a:sym typeface="Wingdings" pitchFamily="2" charset="2"/>
                </a:rPr>
                <a:t>Extrapolation</a:t>
              </a:r>
            </a:p>
          </p:txBody>
        </p:sp>
        <p:pic>
          <p:nvPicPr>
            <p:cNvPr id="8" name="Picture 2" descr="C:\Users\Greg\Dropbox\Presentations\ISBI2015new\cs_vs_sr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91312" y="1160090"/>
              <a:ext cx="1979412" cy="1955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3027924" y="2329696"/>
            <a:ext cx="7216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+mj-lt"/>
              </a:rPr>
              <a:t>vs.</a:t>
            </a:r>
            <a:endParaRPr lang="en-US" sz="3200" dirty="0">
              <a:latin typeface="+mj-lt"/>
            </a:endParaRPr>
          </a:p>
        </p:txBody>
      </p:sp>
      <p:pic>
        <p:nvPicPr>
          <p:cNvPr id="10" name="Picture 2" descr="C:\Users\Greg\Dropbox\Presentations\ISBI2015new\cs_vs_sr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565" y="2860640"/>
            <a:ext cx="769765" cy="60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 txBox="1">
            <a:spLocks/>
          </p:cNvSpPr>
          <p:nvPr/>
        </p:nvSpPr>
        <p:spPr>
          <a:xfrm>
            <a:off x="365760" y="24138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Types of “Compressive” Fourier Domain Sampling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1600201"/>
            <a:ext cx="1909546" cy="19240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14400" y="2971800"/>
            <a:ext cx="685800" cy="542925"/>
          </a:xfrm>
          <a:prstGeom prst="rect">
            <a:avLst/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14800" y="3114675"/>
            <a:ext cx="457200" cy="314325"/>
          </a:xfrm>
          <a:prstGeom prst="rect">
            <a:avLst/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00800" y="3162300"/>
            <a:ext cx="457200" cy="361950"/>
          </a:xfrm>
          <a:prstGeom prst="rect">
            <a:avLst/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86461" y="1143000"/>
            <a:ext cx="920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radial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24951" y="1143000"/>
            <a:ext cx="1186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random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7240" y="1143000"/>
            <a:ext cx="13580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solidFill>
                  <a:schemeClr val="accent1"/>
                </a:solidFill>
                <a:latin typeface="+mj-lt"/>
                <a:sym typeface="Wingdings" pitchFamily="2" charset="2"/>
              </a:rPr>
              <a:t>l</a:t>
            </a:r>
            <a:r>
              <a:rPr lang="en-US" sz="2400" i="1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ow-pass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828800" y="45720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172200" y="45720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85800" y="5257800"/>
            <a:ext cx="24945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Super-resolution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recovery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64788" y="5257800"/>
            <a:ext cx="3350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“Compressed Sensing”</a:t>
            </a:r>
            <a:b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17018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574" y="1053388"/>
            <a:ext cx="9139425" cy="35935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</a:t>
            </a: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 linear,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and 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 linear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72" name="Picture 27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6352032" cy="975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84" y="1287077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9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11" y="1966976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6" y="3968829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2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3789828" y="3252720"/>
            <a:ext cx="608990" cy="64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146369" y="4826758"/>
            <a:ext cx="1820012" cy="1819450"/>
            <a:chOff x="1831545" y="3392047"/>
            <a:chExt cx="2778264" cy="2777408"/>
          </a:xfrm>
          <a:solidFill>
            <a:schemeClr val="bg2">
              <a:lumMod val="95000"/>
            </a:schemeClr>
          </a:solidFill>
        </p:grpSpPr>
        <p:grpSp>
          <p:nvGrpSpPr>
            <p:cNvPr id="51" name="Group 50"/>
            <p:cNvGrpSpPr/>
            <p:nvPr/>
          </p:nvGrpSpPr>
          <p:grpSpPr>
            <a:xfrm>
              <a:off x="1848020" y="3409894"/>
              <a:ext cx="2761789" cy="2743086"/>
              <a:chOff x="3354020" y="3124505"/>
              <a:chExt cx="3678854" cy="3653940"/>
            </a:xfrm>
            <a:grpFill/>
          </p:grpSpPr>
          <p:sp>
            <p:nvSpPr>
              <p:cNvPr id="222" name="Rectangle 221"/>
              <p:cNvSpPr/>
              <p:nvPr/>
            </p:nvSpPr>
            <p:spPr>
              <a:xfrm>
                <a:off x="3354020" y="3124505"/>
                <a:ext cx="3653940" cy="3653940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3" name="Straight Connector 222"/>
              <p:cNvCxnSpPr/>
              <p:nvPr/>
            </p:nvCxnSpPr>
            <p:spPr>
              <a:xfrm>
                <a:off x="3354020" y="586496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3358234" y="556046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3354020" y="525597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3354020" y="4951475"/>
                <a:ext cx="3653940" cy="57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H="1">
                <a:off x="5164551" y="3138209"/>
                <a:ext cx="16439" cy="364023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3963010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426750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457200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487649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548548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578998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609447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639897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3354020" y="616945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3354020" y="647395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3354020" y="403799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3358234" y="373349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3354020" y="342900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3354020" y="434248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3354020" y="464698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670346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365851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1831545" y="3392047"/>
              <a:ext cx="2777407" cy="2777408"/>
              <a:chOff x="3354020" y="3078786"/>
              <a:chExt cx="3699659" cy="3699659"/>
            </a:xfrm>
            <a:grpFill/>
          </p:grpSpPr>
          <p:sp>
            <p:nvSpPr>
              <p:cNvPr id="53" name="Oval 52"/>
              <p:cNvSpPr/>
              <p:nvPr/>
            </p:nvSpPr>
            <p:spPr>
              <a:xfrm>
                <a:off x="365851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96301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26750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7200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87649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18099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48548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78998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09447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9897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70346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65851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6301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26750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57200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487649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518099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48548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78998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09447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39897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670346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65851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96301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26750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57200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87649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18099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48548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78998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09447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39897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670346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65851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96301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26750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57200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87649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18099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48548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8998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609447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39897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670346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65851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396301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426750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457200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87649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18099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548548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78998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09447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39897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0346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365851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96301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426750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457200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487649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18099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48548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578998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09447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39897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670346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65851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396301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426750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457200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487649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518099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48548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578998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609447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639897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670346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365851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96301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26750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57200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87649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518099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48548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78998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609447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639897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70346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365851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96301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426750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57200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87649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518099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48548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578998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609447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639897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670346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365851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396301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426750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57200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487649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18099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548548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78998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09447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639897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670346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365851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396301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426750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457200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87649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18099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548548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578998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09447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639897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670346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365851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396301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26750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57200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87649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518099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48548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578998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609447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639897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670346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365851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396301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26750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57200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487649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518099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548548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578998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609447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639897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670346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700796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700796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700796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700796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700796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700796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700796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700796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700796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00796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00796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700796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700796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335402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335402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335402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335402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335402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335402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335402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335402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335402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335402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335402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335402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335402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350" y="5161008"/>
            <a:ext cx="402717" cy="253365"/>
          </a:xfrm>
          <a:prstGeom prst="rect">
            <a:avLst/>
          </a:prstGeom>
        </p:spPr>
      </p:pic>
      <p:sp>
        <p:nvSpPr>
          <p:cNvPr id="248" name="Frame 247"/>
          <p:cNvSpPr/>
          <p:nvPr/>
        </p:nvSpPr>
        <p:spPr>
          <a:xfrm>
            <a:off x="6457105" y="5148736"/>
            <a:ext cx="1186736" cy="1175494"/>
          </a:xfrm>
          <a:prstGeom prst="frame">
            <a:avLst>
              <a:gd name="adj1" fmla="val 25302"/>
            </a:avLst>
          </a:prstGeom>
          <a:solidFill>
            <a:schemeClr val="accent5">
              <a:alpha val="12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6756600" y="5448232"/>
            <a:ext cx="587748" cy="576504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0" name="Picture 2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56" y="5613801"/>
            <a:ext cx="210693" cy="245364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305" y="5526549"/>
            <a:ext cx="760095" cy="336042"/>
          </a:xfrm>
          <a:prstGeom prst="rect">
            <a:avLst/>
          </a:prstGeom>
        </p:spPr>
      </p:pic>
      <p:grpSp>
        <p:nvGrpSpPr>
          <p:cNvPr id="252" name="Group 251"/>
          <p:cNvGrpSpPr/>
          <p:nvPr/>
        </p:nvGrpSpPr>
        <p:grpSpPr>
          <a:xfrm>
            <a:off x="3158653" y="5201325"/>
            <a:ext cx="2371456" cy="1241537"/>
            <a:chOff x="5515955" y="3045066"/>
            <a:chExt cx="3713464" cy="1944123"/>
          </a:xfrm>
        </p:grpSpPr>
        <p:pic>
          <p:nvPicPr>
            <p:cNvPr id="253" name="Picture 25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54" name="Picture 25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55" name="Straight Connector 254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cxnSp>
        <p:nvCxnSpPr>
          <p:cNvPr id="260" name="Straight Arrow Connector 259"/>
          <p:cNvCxnSpPr/>
          <p:nvPr/>
        </p:nvCxnSpPr>
        <p:spPr>
          <a:xfrm>
            <a:off x="5198505" y="5695168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1" name="Picture 26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56" y="5276000"/>
            <a:ext cx="464820" cy="361950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33" y="6377337"/>
            <a:ext cx="1553114" cy="402574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38" y="5029200"/>
            <a:ext cx="1617462" cy="1645755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38" y="6172200"/>
            <a:ext cx="507492" cy="304038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00800"/>
            <a:ext cx="690753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8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574" y="1053388"/>
            <a:ext cx="9139425" cy="35935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693651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</a:t>
            </a: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 linear,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and      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then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Annhilation relation for PW linear signals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84" y="1287077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9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11" y="1966976"/>
            <a:ext cx="210693" cy="24536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89246" y="3968829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ny 2</a:t>
            </a:r>
            <a:r>
              <a:rPr lang="en-US" sz="24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order partial derivative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3789828" y="3252720"/>
            <a:ext cx="608990" cy="64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53" y="5065690"/>
            <a:ext cx="3187065" cy="3253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84" y="5727106"/>
            <a:ext cx="6235446" cy="37871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525808" y="5727106"/>
            <a:ext cx="1752015" cy="4585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4249" y="5665269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roduct rule x2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84176" y="6316780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nnihilated by 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58" y="6316780"/>
            <a:ext cx="360045" cy="40005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670228" y="6108228"/>
            <a:ext cx="192013" cy="20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040890" y="6026541"/>
            <a:ext cx="282314" cy="363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"/>
          <p:cNvSpPr txBox="1">
            <a:spLocks/>
          </p:cNvSpPr>
          <p:nvPr/>
        </p:nvSpPr>
        <p:spPr>
          <a:xfrm>
            <a:off x="693651" y="4816897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i="1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 idea: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3" y="2680106"/>
            <a:ext cx="6352032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Can extend annihilation relation to a wide class of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smooth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images.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90415" y="3123991"/>
            <a:ext cx="2946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Any constant </a:t>
            </a:r>
            <a:r>
              <a:rPr lang="en-US" sz="2400" dirty="0" err="1" smtClean="0">
                <a:solidFill>
                  <a:schemeClr val="accent5"/>
                </a:solidFill>
                <a:latin typeface="+mj-lt"/>
              </a:rPr>
              <a:t>coeff</a:t>
            </a: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.</a:t>
            </a:r>
            <a:br>
              <a:rPr lang="en-US" sz="2400" dirty="0" smtClean="0">
                <a:solidFill>
                  <a:schemeClr val="accent5"/>
                </a:solidFill>
                <a:latin typeface="+mj-lt"/>
              </a:rPr>
            </a:b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differential operator</a:t>
            </a:r>
            <a:endParaRPr lang="en-US" sz="24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205048" y="2916482"/>
            <a:ext cx="1" cy="240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5288415" y="1059342"/>
            <a:ext cx="1730399" cy="1760668"/>
            <a:chOff x="5789980" y="1059342"/>
            <a:chExt cx="2628179" cy="267415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980" y="1059342"/>
              <a:ext cx="2628179" cy="267415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607" y="3365376"/>
              <a:ext cx="507492" cy="30403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881" y="1446107"/>
              <a:ext cx="681228" cy="30403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95" y="2882154"/>
              <a:ext cx="681228" cy="304038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383" y="1956294"/>
              <a:ext cx="329184" cy="26289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675" y="3132293"/>
              <a:ext cx="333756" cy="26289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6995022" y="1531982"/>
            <a:ext cx="2193473" cy="1148357"/>
            <a:chOff x="5515955" y="3045066"/>
            <a:chExt cx="3713464" cy="1944123"/>
          </a:xfrm>
        </p:grpSpPr>
        <p:pic>
          <p:nvPicPr>
            <p:cNvPr id="53" name="Picture 5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55" name="Straight Connector 54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" y="1243156"/>
            <a:ext cx="3744468" cy="15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2165" y="3112622"/>
            <a:ext cx="235352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Signal Model: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PW Constant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PW Analytic</a:t>
            </a:r>
            <a:r>
              <a:rPr lang="en-US" sz="2400" dirty="0" smtClean="0">
                <a:latin typeface="+mj-lt"/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Harmonic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Linear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Polynomial</a:t>
            </a:r>
            <a:br>
              <a:rPr lang="en-US" sz="2400" dirty="0" smtClean="0">
                <a:latin typeface="+mj-lt"/>
              </a:rPr>
            </a:br>
            <a:endParaRPr lang="en-US" sz="2400" dirty="0" smtClean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12664" y="3112622"/>
            <a:ext cx="27847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Choice of Diff. Op.: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accent1"/>
                </a:solidFill>
                <a:latin typeface="+mj-lt"/>
              </a:rPr>
            </a:br>
            <a:endParaRPr lang="en-US" sz="2400" dirty="0" smtClean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21" y="3823213"/>
            <a:ext cx="3169539" cy="2627233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>
            <a:off x="7005825" y="3681495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07936" y="3877468"/>
            <a:ext cx="1340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1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7018814" y="4777831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80685" y="4973804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ight Brace 22"/>
          <p:cNvSpPr/>
          <p:nvPr/>
        </p:nvSpPr>
        <p:spPr>
          <a:xfrm>
            <a:off x="7010095" y="5894740"/>
            <a:ext cx="302360" cy="6255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07936" y="5873994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th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Can extend annihilation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relation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to a wide class of</a:t>
            </a:r>
            <a:b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smooth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images.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" y="1243157"/>
            <a:ext cx="3744468" cy="15868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288415" y="1059342"/>
            <a:ext cx="1730399" cy="1760668"/>
            <a:chOff x="5789980" y="1059342"/>
            <a:chExt cx="2628179" cy="2674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980" y="1059342"/>
              <a:ext cx="2628179" cy="267415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607" y="3365376"/>
              <a:ext cx="507492" cy="30403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881" y="1446107"/>
              <a:ext cx="681228" cy="30403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95" y="2882154"/>
              <a:ext cx="681228" cy="30403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383" y="1956294"/>
              <a:ext cx="329184" cy="26289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675" y="3132293"/>
              <a:ext cx="333756" cy="26289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995022" y="1531982"/>
            <a:ext cx="2193473" cy="1148357"/>
            <a:chOff x="5515955" y="3045066"/>
            <a:chExt cx="3713464" cy="1944123"/>
          </a:xfrm>
        </p:grpSpPr>
        <p:pic>
          <p:nvPicPr>
            <p:cNvPr id="35" name="Picture 3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0" y="4749421"/>
            <a:ext cx="9144000" cy="210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2165" y="3112622"/>
            <a:ext cx="235352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Signal Model: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PW Constant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PW Analytic</a:t>
            </a:r>
            <a:r>
              <a:rPr lang="en-US" sz="2400" dirty="0" smtClean="0">
                <a:latin typeface="+mj-lt"/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Harmonic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Linear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Polynomial</a:t>
            </a:r>
            <a:br>
              <a:rPr lang="en-US" sz="2400" dirty="0" smtClean="0">
                <a:latin typeface="+mj-lt"/>
              </a:rPr>
            </a:br>
            <a:endParaRPr lang="en-US" sz="2400" dirty="0" smtClean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12664" y="3112622"/>
            <a:ext cx="27847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Choice of Diff. Op.: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accent1"/>
                </a:solidFill>
                <a:latin typeface="+mj-lt"/>
              </a:rPr>
            </a:br>
            <a:endParaRPr lang="en-US" sz="2400" dirty="0" smtClean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21" y="3823213"/>
            <a:ext cx="3169539" cy="2627233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>
            <a:off x="7005825" y="3681495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07936" y="3877468"/>
            <a:ext cx="1340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1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7018814" y="4777831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80685" y="4973804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ight Brace 22"/>
          <p:cNvSpPr/>
          <p:nvPr/>
        </p:nvSpPr>
        <p:spPr>
          <a:xfrm>
            <a:off x="7010095" y="5894740"/>
            <a:ext cx="302360" cy="6255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07936" y="5873994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th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Can extend annihilation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relation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to a wide class of</a:t>
            </a:r>
            <a:b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smooth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images.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" y="1243157"/>
            <a:ext cx="3744468" cy="15868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288415" y="1059342"/>
            <a:ext cx="1730399" cy="1760668"/>
            <a:chOff x="5789980" y="1059342"/>
            <a:chExt cx="2628179" cy="2674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980" y="1059342"/>
              <a:ext cx="2628179" cy="267415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607" y="3365376"/>
              <a:ext cx="507492" cy="30403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881" y="1446107"/>
              <a:ext cx="681228" cy="30403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95" y="2882154"/>
              <a:ext cx="681228" cy="30403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383" y="1956294"/>
              <a:ext cx="329184" cy="26289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675" y="3132293"/>
              <a:ext cx="333756" cy="26289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995022" y="1531982"/>
            <a:ext cx="2193473" cy="1148357"/>
            <a:chOff x="5515955" y="3045066"/>
            <a:chExt cx="3713464" cy="1944123"/>
          </a:xfrm>
        </p:grpSpPr>
        <p:pic>
          <p:nvPicPr>
            <p:cNvPr id="35" name="Picture 3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>
            <a:off x="0" y="5868537"/>
            <a:ext cx="9144000" cy="989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2165" y="3112622"/>
            <a:ext cx="2353529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Signal Model: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PW Constant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PW Analytic</a:t>
            </a:r>
            <a:r>
              <a:rPr lang="en-US" sz="2400" dirty="0" smtClean="0">
                <a:latin typeface="+mj-lt"/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Harmonic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Linear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PW Polynomial</a:t>
            </a:r>
            <a:br>
              <a:rPr lang="en-US" sz="2400" dirty="0" smtClean="0">
                <a:latin typeface="+mj-lt"/>
              </a:rPr>
            </a:br>
            <a:endParaRPr lang="en-US" sz="2400" dirty="0" smtClean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12664" y="3112622"/>
            <a:ext cx="27847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Choice of Diff. Op.: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accent1"/>
                </a:solidFill>
                <a:latin typeface="+mj-lt"/>
              </a:rPr>
            </a:br>
            <a:endParaRPr lang="en-US" sz="2400" dirty="0" smtClean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21" y="3823213"/>
            <a:ext cx="3169539" cy="2627233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>
            <a:off x="7005825" y="3681495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07936" y="3877468"/>
            <a:ext cx="1340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1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st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7018814" y="4777831"/>
            <a:ext cx="306630" cy="10382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80685" y="4973804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2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nd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ight Brace 22"/>
          <p:cNvSpPr/>
          <p:nvPr/>
        </p:nvSpPr>
        <p:spPr>
          <a:xfrm>
            <a:off x="7010095" y="5894740"/>
            <a:ext cx="302360" cy="6255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07936" y="5873994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n</a:t>
            </a:r>
            <a:r>
              <a:rPr lang="en-US" sz="2400" baseline="30000" dirty="0" smtClean="0">
                <a:solidFill>
                  <a:schemeClr val="accent1"/>
                </a:solidFill>
                <a:latin typeface="+mj-lt"/>
              </a:rPr>
              <a:t>th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 order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itle 4"/>
          <p:cNvSpPr txBox="1">
            <a:spLocks/>
          </p:cNvSpPr>
          <p:nvPr/>
        </p:nvSpPr>
        <p:spPr>
          <a:xfrm>
            <a:off x="68216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Can extend annihilation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relation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to a wide class of</a:t>
            </a:r>
            <a:b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>
                <a:solidFill>
                  <a:schemeClr val="accent5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smooth </a:t>
            </a:r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images.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7" y="1243157"/>
            <a:ext cx="3744468" cy="15868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288415" y="1059342"/>
            <a:ext cx="1730399" cy="1760668"/>
            <a:chOff x="5789980" y="1059342"/>
            <a:chExt cx="2628179" cy="2674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980" y="1059342"/>
              <a:ext cx="2628179" cy="267415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607" y="3365376"/>
              <a:ext cx="507492" cy="30403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881" y="1446107"/>
              <a:ext cx="681228" cy="30403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795" y="2882154"/>
              <a:ext cx="681228" cy="30403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383" y="1956294"/>
              <a:ext cx="329184" cy="26289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675" y="3132293"/>
              <a:ext cx="333756" cy="26289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995022" y="1531982"/>
            <a:ext cx="2193473" cy="1148357"/>
            <a:chOff x="5515955" y="3045066"/>
            <a:chExt cx="3713464" cy="1944123"/>
          </a:xfrm>
        </p:grpSpPr>
        <p:pic>
          <p:nvPicPr>
            <p:cNvPr id="35" name="Picture 3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9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38405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Sampling theorems: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95" name="Content Placeholder 2"/>
          <p:cNvSpPr>
            <a:spLocks noGrp="1"/>
          </p:cNvSpPr>
          <p:nvPr>
            <p:ph idx="1"/>
          </p:nvPr>
        </p:nvSpPr>
        <p:spPr>
          <a:xfrm>
            <a:off x="433868" y="993040"/>
            <a:ext cx="8229601" cy="4431983"/>
          </a:xfrm>
        </p:spPr>
        <p:txBody>
          <a:bodyPr wrap="square" tIns="91440" bIns="9144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>Necessary and sufficient number of Fourier samples for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+mj-lt"/>
                <a:sym typeface="Wingdings" pitchFamily="2" charset="2"/>
              </a:rPr>
              <a:t>Unique recovery of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edge set/annihilating polynomial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+mj-lt"/>
                <a:sym typeface="Wingdings" pitchFamily="2" charset="2"/>
              </a:rPr>
              <a:t>Unique recovery of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full signal</a:t>
            </a:r>
            <a:r>
              <a:rPr lang="en-US" sz="2400" dirty="0" smtClean="0">
                <a:latin typeface="+mj-lt"/>
                <a:sym typeface="Wingdings" pitchFamily="2" charset="2"/>
              </a:rPr>
              <a:t> given edge set</a:t>
            </a:r>
          </a:p>
          <a:p>
            <a:pPr lvl="1" indent="-342900"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Not possible for PW analytic, PW harmonic, etc.</a:t>
            </a:r>
          </a:p>
          <a:p>
            <a:pPr lvl="1" indent="-342900"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Prefer PW polynomial models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 Focus on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2-D PW constant signals</a:t>
            </a:r>
          </a:p>
        </p:txBody>
      </p:sp>
    </p:spTree>
    <p:extLst>
      <p:ext uri="{BB962C8B-B14F-4D97-AF65-F5344CB8AC3E}">
        <p14:creationId xmlns:p14="http://schemas.microsoft.com/office/powerpoint/2010/main" val="28693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ontent Placeholder 2"/>
          <p:cNvSpPr txBox="1">
            <a:spLocks/>
          </p:cNvSpPr>
          <p:nvPr/>
        </p:nvSpPr>
        <p:spPr>
          <a:xfrm>
            <a:off x="297752" y="3001044"/>
            <a:ext cx="8773665" cy="3600986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US" sz="2400" i="1" dirty="0" smtClean="0">
                <a:latin typeface="+mj-lt"/>
                <a:sym typeface="Wingdings" pitchFamily="2" charset="2"/>
              </a:rPr>
              <a:t>Proof (a la </a:t>
            </a:r>
            <a:r>
              <a:rPr lang="en-US" sz="2400" i="1" dirty="0" err="1" smtClean="0">
                <a:latin typeface="+mj-lt"/>
                <a:sym typeface="Wingdings" pitchFamily="2" charset="2"/>
              </a:rPr>
              <a:t>Prony’s</a:t>
            </a:r>
            <a:r>
              <a:rPr lang="en-US" sz="2400" i="1" dirty="0" smtClean="0">
                <a:latin typeface="+mj-lt"/>
                <a:sym typeface="Wingdings" pitchFamily="2" charset="2"/>
              </a:rPr>
              <a:t> Method): </a:t>
            </a: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Form </a:t>
            </a:r>
            <a:r>
              <a:rPr lang="en-US" sz="2400" dirty="0" err="1" smtClean="0">
                <a:latin typeface="+mj-lt"/>
                <a:sym typeface="Wingdings" pitchFamily="2" charset="2"/>
              </a:rPr>
              <a:t>Toeplitz</a:t>
            </a:r>
            <a:r>
              <a:rPr lang="en-US" sz="2400" dirty="0"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latin typeface="+mj-lt"/>
                <a:sym typeface="Wingdings" pitchFamily="2" charset="2"/>
              </a:rPr>
              <a:t>matrix </a:t>
            </a:r>
            <a:r>
              <a:rPr lang="en-US" dirty="0" smtClean="0">
                <a:latin typeface="+mj-lt"/>
                <a:sym typeface="Wingdings" pitchFamily="2" charset="2"/>
              </a:rPr>
              <a:t>T</a:t>
            </a:r>
            <a:r>
              <a:rPr lang="en-US" sz="2400" dirty="0" smtClean="0">
                <a:latin typeface="+mj-lt"/>
                <a:sym typeface="Wingdings" pitchFamily="2" charset="2"/>
              </a:rPr>
              <a:t> from samples, use uniqueness of </a:t>
            </a:r>
            <a:r>
              <a:rPr lang="en-US" sz="2400" dirty="0" err="1" smtClean="0">
                <a:latin typeface="+mj-lt"/>
                <a:sym typeface="Wingdings" pitchFamily="2" charset="2"/>
              </a:rPr>
              <a:t>Vandermonde</a:t>
            </a:r>
            <a:r>
              <a:rPr lang="en-US" sz="2400" dirty="0" smtClean="0">
                <a:latin typeface="+mj-lt"/>
                <a:sym typeface="Wingdings" pitchFamily="2" charset="2"/>
              </a:rPr>
              <a:t>  decomposition:	 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	</a:t>
            </a:r>
            <a:r>
              <a:rPr lang="en-US" sz="2400" dirty="0">
                <a:latin typeface="+mj-lt"/>
                <a:sym typeface="Wingdings" pitchFamily="2" charset="2"/>
              </a:rPr>
              <a:t/>
            </a:r>
            <a:br>
              <a:rPr lang="en-US" sz="2400" dirty="0">
                <a:latin typeface="+mj-lt"/>
                <a:sym typeface="Wingdings" pitchFamily="2" charset="2"/>
              </a:rPr>
            </a:br>
            <a:endParaRPr lang="en-US" sz="2400" dirty="0" smtClean="0">
              <a:latin typeface="+mj-lt"/>
              <a:sym typeface="Wingdings" pitchFamily="2" charset="2"/>
            </a:endParaRPr>
          </a:p>
        </p:txBody>
      </p:sp>
      <p:sp>
        <p:nvSpPr>
          <p:cNvPr id="501" name="Rectangle 500"/>
          <p:cNvSpPr/>
          <p:nvPr/>
        </p:nvSpPr>
        <p:spPr>
          <a:xfrm>
            <a:off x="1" y="864568"/>
            <a:ext cx="9139424" cy="21314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20" y="4389164"/>
            <a:ext cx="1762887" cy="317373"/>
          </a:xfrm>
          <a:prstGeom prst="rect">
            <a:avLst/>
          </a:prstGeom>
        </p:spPr>
      </p:pic>
      <p:sp>
        <p:nvSpPr>
          <p:cNvPr id="500" name="Title 4"/>
          <p:cNvSpPr txBox="1">
            <a:spLocks/>
          </p:cNvSpPr>
          <p:nvPr/>
        </p:nvSpPr>
        <p:spPr>
          <a:xfrm>
            <a:off x="365760" y="7955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to proving uniqueness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63297" y="5471690"/>
            <a:ext cx="4371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“</a:t>
            </a:r>
            <a:r>
              <a:rPr lang="en-US" sz="2400" i="1" dirty="0" err="1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Caratheodory</a:t>
            </a:r>
            <a:r>
              <a:rPr lang="en-US" sz="2400" i="1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 </a:t>
            </a:r>
            <a:r>
              <a:rPr lang="en-US" sz="2400" i="1" dirty="0" err="1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Parametrization</a:t>
            </a:r>
            <a:r>
              <a:rPr lang="en-US" sz="2400" i="1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”</a:t>
            </a:r>
            <a:endParaRPr lang="en-US" sz="2400" i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760" y="964634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1-D FRI Sampling Theorem [</a:t>
            </a:r>
            <a:r>
              <a:rPr lang="en-US" sz="2400" i="1" dirty="0" err="1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Vetterli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 et al., </a:t>
            </a: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2002]: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A continuous-time PWC signal with </a:t>
            </a:r>
            <a:r>
              <a:rPr lang="en-US" sz="2400" dirty="0">
                <a:solidFill>
                  <a:srgbClr val="0808D6"/>
                </a:solidFill>
                <a:latin typeface="+mj-lt"/>
                <a:sym typeface="Wingdings" pitchFamily="2" charset="2"/>
              </a:rPr>
              <a:t>K </a:t>
            </a: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jumps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can be uniquely recovered from </a:t>
            </a:r>
            <a:r>
              <a:rPr lang="en-US" sz="2400" dirty="0">
                <a:solidFill>
                  <a:srgbClr val="0808D6"/>
                </a:solidFill>
                <a:latin typeface="+mj-lt"/>
                <a:sym typeface="Wingdings" pitchFamily="2" charset="2"/>
              </a:rPr>
              <a:t>2K+1 uniform Fourier samples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485485" y="4822149"/>
            <a:ext cx="304495" cy="43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370335" y="902514"/>
            <a:ext cx="8773665" cy="8605433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US" sz="2400" dirty="0">
                <a:latin typeface="+mj-lt"/>
                <a:sym typeface="Wingdings" pitchFamily="2" charset="2"/>
              </a:rPr>
              <a:t>Extends to </a:t>
            </a:r>
            <a:r>
              <a:rPr lang="en-US" sz="2400" i="1" dirty="0">
                <a:latin typeface="+mj-lt"/>
                <a:sym typeface="Wingdings" pitchFamily="2" charset="2"/>
              </a:rPr>
              <a:t>n</a:t>
            </a:r>
            <a:r>
              <a:rPr lang="en-US" sz="2400" dirty="0">
                <a:latin typeface="+mj-lt"/>
                <a:sym typeface="Wingdings" pitchFamily="2" charset="2"/>
              </a:rPr>
              <a:t>-D if singularities </a:t>
            </a:r>
            <a:r>
              <a:rPr lang="en-US" sz="2400" dirty="0" smtClean="0">
                <a:latin typeface="+mj-lt"/>
                <a:sym typeface="Wingdings" pitchFamily="2" charset="2"/>
              </a:rPr>
              <a:t>isolated </a:t>
            </a:r>
            <a:r>
              <a:rPr lang="en-US" sz="2400" dirty="0">
                <a:latin typeface="+mj-lt"/>
                <a:sym typeface="Wingdings" pitchFamily="2" charset="2"/>
              </a:rPr>
              <a:t>[</a:t>
            </a:r>
            <a:r>
              <a:rPr lang="en-US" sz="2400" dirty="0" err="1">
                <a:latin typeface="+mj-lt"/>
              </a:rPr>
              <a:t>Sidiropoulos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smtClean="0">
                <a:latin typeface="+mj-lt"/>
                <a:sym typeface="Wingdings" pitchFamily="2" charset="2"/>
              </a:rPr>
              <a:t>2001]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2400" dirty="0"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2400" dirty="0" smtClean="0"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>Not true in our case--singularities supported on curves: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sz="2400" dirty="0"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2400" i="1" dirty="0" smtClean="0">
              <a:latin typeface="+mj-lt"/>
              <a:sym typeface="Wingdings" pitchFamily="2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i="1" dirty="0" smtClean="0">
                <a:latin typeface="+mj-lt"/>
                <a:sym typeface="Wingdings" pitchFamily="2" charset="2"/>
              </a:rPr>
              <a:t>Requires new techniques:</a:t>
            </a:r>
          </a:p>
          <a:p>
            <a:pPr marL="342900" lvl="1" indent="-342900"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Spatial domain interpretation of annihilation relation</a:t>
            </a:r>
          </a:p>
          <a:p>
            <a:pPr marL="342900" lvl="1" indent="-342900">
              <a:lnSpc>
                <a:spcPct val="150000"/>
              </a:lnSpc>
            </a:pPr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Algebraic geometry of trigonometric polynomials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dirty="0">
                <a:latin typeface="+mj-lt"/>
                <a:sym typeface="Wingdings" pitchFamily="2" charset="2"/>
              </a:rPr>
              <a:t>		</a:t>
            </a:r>
            <a:endParaRPr lang="en-US" sz="2400" dirty="0">
              <a:latin typeface="+mj-lt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>	 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	</a:t>
            </a:r>
            <a:r>
              <a:rPr lang="en-US" sz="2400" dirty="0">
                <a:latin typeface="+mj-lt"/>
                <a:sym typeface="Wingdings" pitchFamily="2" charset="2"/>
              </a:rPr>
              <a:t/>
            </a:r>
            <a:br>
              <a:rPr lang="en-US" sz="2400" dirty="0">
                <a:latin typeface="+mj-lt"/>
                <a:sym typeface="Wingdings" pitchFamily="2" charset="2"/>
              </a:rPr>
            </a:br>
            <a:endParaRPr lang="en-US" sz="2400" dirty="0" smtClean="0">
              <a:latin typeface="+mj-lt"/>
              <a:sym typeface="Wingdings" pitchFamily="2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299920" y="5079111"/>
            <a:ext cx="9078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i="1" dirty="0"/>
          </a:p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endParaRPr lang="en-US" sz="2400" i="1" dirty="0"/>
          </a:p>
        </p:txBody>
      </p:sp>
      <p:sp>
        <p:nvSpPr>
          <p:cNvPr id="500" name="Title 4"/>
          <p:cNvSpPr txBox="1">
            <a:spLocks/>
          </p:cNvSpPr>
          <p:nvPr/>
        </p:nvSpPr>
        <p:spPr>
          <a:xfrm>
            <a:off x="365759" y="79555"/>
            <a:ext cx="8705657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Challenges proving uniqueness, cont.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89" y="3631274"/>
            <a:ext cx="3912489" cy="813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964" y="1906525"/>
            <a:ext cx="3205734" cy="78143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803008" y="1527995"/>
            <a:ext cx="1390612" cy="1515782"/>
            <a:chOff x="2457199" y="4615412"/>
            <a:chExt cx="2057400" cy="2242588"/>
          </a:xfrm>
        </p:grpSpPr>
        <p:sp>
          <p:nvSpPr>
            <p:cNvPr id="24" name="Rectangle 23"/>
            <p:cNvSpPr/>
            <p:nvPr/>
          </p:nvSpPr>
          <p:spPr>
            <a:xfrm>
              <a:off x="2457199" y="4800600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2798089" y="5255970"/>
              <a:ext cx="0" cy="608991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3360567" y="4615412"/>
              <a:ext cx="0" cy="901733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3485899" y="6017360"/>
              <a:ext cx="0" cy="304497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4263765" y="5830976"/>
              <a:ext cx="3088" cy="734749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803635" y="3406329"/>
            <a:ext cx="1551012" cy="1551012"/>
            <a:chOff x="9790496" y="2146655"/>
            <a:chExt cx="2057400" cy="2057400"/>
          </a:xfrm>
        </p:grpSpPr>
        <p:sp>
          <p:nvSpPr>
            <p:cNvPr id="34" name="Rectangle 33"/>
            <p:cNvSpPr/>
            <p:nvPr/>
          </p:nvSpPr>
          <p:spPr>
            <a:xfrm>
              <a:off x="9790496" y="2146655"/>
              <a:ext cx="2057400" cy="2057400"/>
            </a:xfrm>
            <a:prstGeom prst="rect">
              <a:avLst/>
            </a:prstGeom>
            <a:noFill/>
            <a:ln w="25400"/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243121" y="2599280"/>
              <a:ext cx="1152150" cy="115215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7065" y="2565975"/>
              <a:ext cx="1165925" cy="1189513"/>
            </a:xfrm>
            <a:prstGeom prst="rect">
              <a:avLst/>
            </a:prstGeom>
          </p:spPr>
        </p:pic>
      </p:grpSp>
      <p:cxnSp>
        <p:nvCxnSpPr>
          <p:cNvPr id="50" name="Straight Arrow Connector 49"/>
          <p:cNvCxnSpPr/>
          <p:nvPr/>
        </p:nvCxnSpPr>
        <p:spPr>
          <a:xfrm>
            <a:off x="3658515" y="2167824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758491" y="4037990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0" name="Picture 47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71" y="1779144"/>
            <a:ext cx="327167" cy="25476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51" y="3641305"/>
            <a:ext cx="327167" cy="2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8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5" y="3338475"/>
            <a:ext cx="9139425" cy="26735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5772" y="3450905"/>
            <a:ext cx="817958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latin typeface="+mj-lt"/>
                <a:sym typeface="Wingdings" pitchFamily="2" charset="2"/>
              </a:rPr>
              <a:t>Prop:  </a:t>
            </a:r>
            <a:r>
              <a:rPr lang="en-US" sz="2400" dirty="0">
                <a:latin typeface="+mj-lt"/>
                <a:sym typeface="Wingdings" pitchFamily="2" charset="2"/>
              </a:rPr>
              <a:t>Every </a:t>
            </a:r>
            <a:r>
              <a:rPr lang="en-US" sz="2400" dirty="0" smtClean="0">
                <a:latin typeface="+mj-lt"/>
                <a:sym typeface="Wingdings" pitchFamily="2" charset="2"/>
              </a:rPr>
              <a:t>zero-set </a:t>
            </a:r>
            <a:r>
              <a:rPr lang="en-US" sz="2400" dirty="0">
                <a:latin typeface="+mj-lt"/>
                <a:sym typeface="Wingdings" pitchFamily="2" charset="2"/>
              </a:rPr>
              <a:t>of a trig. polynomial </a:t>
            </a:r>
            <a:r>
              <a:rPr lang="en-US" sz="2800" b="1" dirty="0">
                <a:latin typeface="+mj-lt"/>
                <a:sym typeface="Wingdings" pitchFamily="2" charset="2"/>
              </a:rPr>
              <a:t>C</a:t>
            </a:r>
            <a:r>
              <a:rPr lang="en-US" sz="2400" dirty="0"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latin typeface="+mj-lt"/>
                <a:sym typeface="Wingdings" pitchFamily="2" charset="2"/>
              </a:rPr>
              <a:t>with </a:t>
            </a:r>
            <a:r>
              <a:rPr lang="en-US" sz="2400" dirty="0">
                <a:latin typeface="+mj-lt"/>
                <a:sym typeface="Wingdings" pitchFamily="2" charset="2"/>
              </a:rPr>
              <a:t>no isolated points has a </a:t>
            </a:r>
            <a:r>
              <a:rPr lang="en-US" sz="2400" i="1" dirty="0">
                <a:latin typeface="+mj-lt"/>
                <a:sym typeface="Wingdings" pitchFamily="2" charset="2"/>
              </a:rPr>
              <a:t>unique </a:t>
            </a:r>
            <a:r>
              <a:rPr lang="en-US" sz="2400" dirty="0">
                <a:latin typeface="+mj-lt"/>
                <a:sym typeface="Wingdings" pitchFamily="2" charset="2"/>
              </a:rPr>
              <a:t>real-valued trig. polynomial       </a:t>
            </a:r>
            <a:r>
              <a:rPr lang="en-US" sz="2400" dirty="0" smtClean="0">
                <a:latin typeface="+mj-lt"/>
                <a:sym typeface="Wingdings" pitchFamily="2" charset="2"/>
              </a:rPr>
              <a:t>of minimal degree</a:t>
            </a:r>
            <a:r>
              <a:rPr lang="en-US" sz="2400" dirty="0"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latin typeface="+mj-lt"/>
                <a:sym typeface="Wingdings" pitchFamily="2" charset="2"/>
              </a:rPr>
              <a:t>such that if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sym typeface="Wingdings" pitchFamily="2" charset="2"/>
              </a:rPr>
              <a:t>t</a:t>
            </a:r>
            <a:r>
              <a:rPr lang="en-US" sz="2400" dirty="0" smtClean="0">
                <a:latin typeface="+mj-lt"/>
                <a:sym typeface="Wingdings" pitchFamily="2" charset="2"/>
              </a:rPr>
              <a:t>hen                                             and </a:t>
            </a:r>
            <a:endParaRPr lang="en-US" sz="24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sym typeface="Wingdings" pitchFamily="2" charset="2"/>
              </a:rPr>
              <a:t>                                      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7955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Minimal (Trigonometric) Polynomials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95" name="Content Placeholder 2"/>
          <p:cNvSpPr>
            <a:spLocks noGrp="1"/>
          </p:cNvSpPr>
          <p:nvPr>
            <p:ph idx="1"/>
          </p:nvPr>
        </p:nvSpPr>
        <p:spPr>
          <a:xfrm>
            <a:off x="433868" y="598020"/>
            <a:ext cx="8401062" cy="1920526"/>
          </a:xfrm>
        </p:spPr>
        <p:txBody>
          <a:bodyPr wrap="square" tIns="91440" bIns="9144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  <a:sym typeface="Wingdings" pitchFamily="2" charset="2"/>
              </a:rPr>
              <a:t>Define                                       to be the dimensions of the smallest rectangle containing the Fourier support of  </a:t>
            </a:r>
            <a:endParaRPr lang="en-US" sz="2400" dirty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4343016"/>
            <a:ext cx="362712" cy="234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76" y="4831986"/>
            <a:ext cx="2138934" cy="352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60" y="5366716"/>
            <a:ext cx="2941701" cy="354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97" y="5474069"/>
            <a:ext cx="1682877" cy="2373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82" y="843601"/>
            <a:ext cx="2616327" cy="3547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15" y="1446530"/>
            <a:ext cx="226695" cy="23469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772205" y="1983387"/>
            <a:ext cx="2371456" cy="1241537"/>
            <a:chOff x="5515955" y="3045066"/>
            <a:chExt cx="3713464" cy="1944123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75" y="2030335"/>
            <a:ext cx="464820" cy="3619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27473" y="1758454"/>
            <a:ext cx="1375992" cy="1375567"/>
            <a:chOff x="4801478" y="2153474"/>
            <a:chExt cx="1375992" cy="1375567"/>
          </a:xfrm>
        </p:grpSpPr>
        <p:grpSp>
          <p:nvGrpSpPr>
            <p:cNvPr id="36" name="Group 35"/>
            <p:cNvGrpSpPr/>
            <p:nvPr/>
          </p:nvGrpSpPr>
          <p:grpSpPr>
            <a:xfrm>
              <a:off x="4801478" y="2153474"/>
              <a:ext cx="1375992" cy="1375567"/>
              <a:chOff x="1831545" y="3392047"/>
              <a:chExt cx="2778264" cy="2777408"/>
            </a:xfrm>
            <a:solidFill>
              <a:schemeClr val="bg2">
                <a:lumMod val="95000"/>
              </a:schemeClr>
            </a:solidFill>
          </p:grpSpPr>
          <p:grpSp>
            <p:nvGrpSpPr>
              <p:cNvPr id="37" name="Group 36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  <a:grpFill/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  <a:grpFill/>
            </p:grpSpPr>
            <p:sp>
              <p:nvSpPr>
                <p:cNvPr id="39" name="Oval 38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" name="Rectangle 24"/>
            <p:cNvSpPr/>
            <p:nvPr/>
          </p:nvSpPr>
          <p:spPr>
            <a:xfrm>
              <a:off x="4923191" y="2501616"/>
              <a:ext cx="1123642" cy="68778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0000"/>
              </a:schemeClr>
            </a:solidFill>
            <a:ln w="28575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7" name="Straight Arrow Connector 236"/>
          <p:cNvCxnSpPr/>
          <p:nvPr/>
        </p:nvCxnSpPr>
        <p:spPr>
          <a:xfrm>
            <a:off x="3960483" y="2548763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8" idx="6"/>
          </p:cNvCxnSpPr>
          <p:nvPr/>
        </p:nvCxnSpPr>
        <p:spPr>
          <a:xfrm>
            <a:off x="5457686" y="2899094"/>
            <a:ext cx="1123641" cy="8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ectangle 241"/>
          <p:cNvSpPr/>
          <p:nvPr/>
        </p:nvSpPr>
        <p:spPr>
          <a:xfrm>
            <a:off x="5789512" y="2111696"/>
            <a:ext cx="444697" cy="6745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5457686" y="2322221"/>
            <a:ext cx="1115142" cy="2470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5666663" y="2236729"/>
            <a:ext cx="696735" cy="444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2" name="Picture 25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84" y="2968365"/>
            <a:ext cx="264996" cy="297313"/>
          </a:xfrm>
          <a:prstGeom prst="rect">
            <a:avLst/>
          </a:prstGeom>
        </p:spPr>
      </p:pic>
      <p:cxnSp>
        <p:nvCxnSpPr>
          <p:cNvPr id="254" name="Straight Connector 253"/>
          <p:cNvCxnSpPr>
            <a:endCxn id="184" idx="2"/>
          </p:cNvCxnSpPr>
          <p:nvPr/>
        </p:nvCxnSpPr>
        <p:spPr>
          <a:xfrm flipV="1">
            <a:off x="6686042" y="2106596"/>
            <a:ext cx="0" cy="654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5" name="Picture 25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06" y="2242422"/>
            <a:ext cx="224790" cy="350520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971800"/>
            <a:ext cx="690753" cy="354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50" y="5943600"/>
            <a:ext cx="8946650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D</a:t>
            </a: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egree of min. poly. = analog of </a:t>
            </a: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sparsity</a:t>
            </a:r>
            <a:r>
              <a:rPr lang="en-US" sz="2400" b="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/complexity of edge set</a:t>
            </a:r>
          </a:p>
        </p:txBody>
      </p:sp>
    </p:spTree>
    <p:extLst>
      <p:ext uri="{BB962C8B-B14F-4D97-AF65-F5344CB8AC3E}">
        <p14:creationId xmlns:p14="http://schemas.microsoft.com/office/powerpoint/2010/main" val="16583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76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Pokemon GB" pitchFamily="2" charset="0"/>
              </a:rPr>
              <a:t>CURRENT</a:t>
            </a:r>
            <a:br>
              <a:rPr lang="en-US" dirty="0" smtClean="0">
                <a:latin typeface="Pokemon GB" pitchFamily="2" charset="0"/>
              </a:rPr>
            </a:br>
            <a:r>
              <a:rPr lang="en-US" dirty="0" smtClean="0">
                <a:latin typeface="Pokemon GB" pitchFamily="2" charset="0"/>
              </a:rPr>
              <a:t>DISCRETE</a:t>
            </a:r>
            <a:br>
              <a:rPr lang="en-US" dirty="0" smtClean="0">
                <a:latin typeface="Pokemon GB" pitchFamily="2" charset="0"/>
              </a:rPr>
            </a:br>
            <a:r>
              <a:rPr lang="en-US" dirty="0" smtClean="0">
                <a:latin typeface="Pokemon GB" pitchFamily="2" charset="0"/>
              </a:rPr>
              <a:t>PARADIGM</a:t>
            </a:r>
            <a:endParaRPr lang="en-US" dirty="0">
              <a:latin typeface="Pokemon G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8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370335" y="902514"/>
            <a:ext cx="8773665" cy="4136517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4"/>
                </a:solidFill>
                <a:latin typeface="+mj-lt"/>
                <a:sym typeface="Wingdings" pitchFamily="2" charset="2"/>
              </a:rPr>
              <a:t>Zero-sets of trig polynomials </a:t>
            </a:r>
            <a:r>
              <a:rPr lang="en-US" sz="24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>of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Wingdings" pitchFamily="2" charset="2"/>
              </a:rPr>
              <a:t>degree (K,L) </a:t>
            </a:r>
            <a:r>
              <a:rPr lang="en-US" sz="24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tx2"/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are in 1-to-1 correspondence with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5"/>
                </a:solidFill>
                <a:latin typeface="+mj-lt"/>
                <a:sym typeface="Wingdings" pitchFamily="2" charset="2"/>
              </a:rPr>
              <a:t>Real algebraic plane curves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of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Wingdings" pitchFamily="2" charset="2"/>
              </a:rPr>
              <a:t>degree (K,L)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lvl="1" indent="0" algn="ctr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	 </a:t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	</a:t>
            </a:r>
            <a:r>
              <a:rPr lang="en-US" sz="2400" dirty="0">
                <a:latin typeface="+mj-lt"/>
                <a:sym typeface="Wingdings" pitchFamily="2" charset="2"/>
              </a:rPr>
              <a:t/>
            </a:r>
            <a:br>
              <a:rPr lang="en-US" sz="2400" dirty="0">
                <a:latin typeface="+mj-lt"/>
                <a:sym typeface="Wingdings" pitchFamily="2" charset="2"/>
              </a:rPr>
            </a:b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299920" y="5079111"/>
            <a:ext cx="9078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i="1" dirty="0"/>
          </a:p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  <a:t/>
            </a:r>
            <a:br>
              <a:rPr lang="en-US" sz="2400" dirty="0" smtClean="0">
                <a:solidFill>
                  <a:schemeClr val="accent4">
                    <a:lumMod val="50000"/>
                  </a:schemeClr>
                </a:solidFill>
                <a:sym typeface="Wingdings" pitchFamily="2" charset="2"/>
              </a:rPr>
            </a:br>
            <a:endParaRPr lang="en-US" sz="2400" i="1" dirty="0"/>
          </a:p>
        </p:txBody>
      </p:sp>
      <p:sp>
        <p:nvSpPr>
          <p:cNvPr id="500" name="Title 4"/>
          <p:cNvSpPr txBox="1">
            <a:spLocks/>
          </p:cNvSpPr>
          <p:nvPr/>
        </p:nvSpPr>
        <p:spPr>
          <a:xfrm>
            <a:off x="365759" y="79555"/>
            <a:ext cx="8705657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Proof idea: Pass to Real Algebraic Plane Curves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70" y="3115323"/>
            <a:ext cx="2353895" cy="23538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87" y="3083916"/>
            <a:ext cx="2353895" cy="23538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265" y="5232956"/>
            <a:ext cx="373380" cy="325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33" y="5257471"/>
            <a:ext cx="349377" cy="3253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69" y="5707941"/>
            <a:ext cx="2098929" cy="8881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78" y="5765059"/>
            <a:ext cx="1792224" cy="9254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48658" y="3124505"/>
            <a:ext cx="14558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Conformal </a:t>
            </a:r>
            <a:b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change of </a:t>
            </a:r>
            <a:b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variables</a:t>
            </a:r>
            <a:endParaRPr lang="en-US" sz="20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41607" y="4342485"/>
            <a:ext cx="1522475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6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0" y="1141154"/>
            <a:ext cx="9144000" cy="34918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300530" y="993040"/>
            <a:ext cx="8534400" cy="5355282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Theorem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PWC*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with      minimal and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 then             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           is the unique solution to</a:t>
            </a: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0083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Uniqueness of edge set recovery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4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28" y="2027936"/>
            <a:ext cx="226695" cy="234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8" y="2547341"/>
            <a:ext cx="944118" cy="344043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45" y="3124505"/>
            <a:ext cx="5704713" cy="8241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123" y="4155392"/>
            <a:ext cx="50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*Some geometric restrictions apply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57007" y="5208785"/>
            <a:ext cx="36824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+mj-lt"/>
                <a:sym typeface="Wingdings" pitchFamily="2" charset="2"/>
              </a:rPr>
              <a:t> </a:t>
            </a:r>
            <a:r>
              <a:rPr lang="en-US" sz="2400" b="1" dirty="0" smtClean="0">
                <a:latin typeface="+mj-lt"/>
                <a:sym typeface="Wingdings" pitchFamily="2" charset="2"/>
              </a:rPr>
              <a:t>           </a:t>
            </a:r>
            <a:r>
              <a:rPr lang="en-US" sz="2400" dirty="0" smtClean="0">
                <a:latin typeface="+mj-lt"/>
                <a:sym typeface="Wingdings" pitchFamily="2" charset="2"/>
              </a:rPr>
              <a:t>Requires samples </a:t>
            </a:r>
          </a:p>
          <a:p>
            <a:r>
              <a:rPr lang="en-US" sz="2400" dirty="0">
                <a:latin typeface="+mj-lt"/>
                <a:sym typeface="Wingdings" pitchFamily="2" charset="2"/>
              </a:rPr>
              <a:t> </a:t>
            </a:r>
            <a:r>
              <a:rPr lang="en-US" sz="2400" dirty="0" smtClean="0">
                <a:latin typeface="+mj-lt"/>
                <a:sym typeface="Wingdings" pitchFamily="2" charset="2"/>
              </a:rPr>
              <a:t>            of      in</a:t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             to build equations</a:t>
            </a:r>
          </a:p>
          <a:p>
            <a:endParaRPr lang="en-US" sz="2400" dirty="0">
              <a:latin typeface="+mj-lt"/>
              <a:sym typeface="Wingdings" pitchFamily="2" charset="2"/>
            </a:endParaRP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76" y="5593718"/>
            <a:ext cx="202692" cy="35737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296786" y="4826758"/>
            <a:ext cx="1820012" cy="1819450"/>
            <a:chOff x="1831545" y="3392047"/>
            <a:chExt cx="2778264" cy="2777408"/>
          </a:xfrm>
          <a:solidFill>
            <a:schemeClr val="bg2">
              <a:lumMod val="95000"/>
            </a:schemeClr>
          </a:solidFill>
        </p:grpSpPr>
        <p:grpSp>
          <p:nvGrpSpPr>
            <p:cNvPr id="23" name="Group 22"/>
            <p:cNvGrpSpPr/>
            <p:nvPr/>
          </p:nvGrpSpPr>
          <p:grpSpPr>
            <a:xfrm>
              <a:off x="1848020" y="3409894"/>
              <a:ext cx="2761789" cy="2743086"/>
              <a:chOff x="3354020" y="3124505"/>
              <a:chExt cx="3678854" cy="3653940"/>
            </a:xfrm>
            <a:grpFill/>
          </p:grpSpPr>
          <p:sp>
            <p:nvSpPr>
              <p:cNvPr id="199" name="Rectangle 198"/>
              <p:cNvSpPr/>
              <p:nvPr/>
            </p:nvSpPr>
            <p:spPr>
              <a:xfrm>
                <a:off x="3354020" y="3124505"/>
                <a:ext cx="3653940" cy="3653940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0" name="Straight Connector 199"/>
              <p:cNvCxnSpPr/>
              <p:nvPr/>
            </p:nvCxnSpPr>
            <p:spPr>
              <a:xfrm>
                <a:off x="3354020" y="586496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3358234" y="556046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3354020" y="525597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3354020" y="4951475"/>
                <a:ext cx="3653940" cy="57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flipH="1">
                <a:off x="5164551" y="3138209"/>
                <a:ext cx="16439" cy="3640236"/>
              </a:xfrm>
              <a:prstGeom prst="line">
                <a:avLst/>
              </a:prstGeom>
              <a:grpFill/>
              <a:ln w="19050"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3963010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426750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457200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487649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548548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578998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6094475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6398970" y="3139574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3354020" y="616945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3354020" y="647395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354020" y="403799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3358234" y="3733495"/>
                <a:ext cx="3649726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3354020" y="3429000"/>
                <a:ext cx="3653940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3354020" y="4342485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3354020" y="4646980"/>
                <a:ext cx="3678854" cy="0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670346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3658515" y="3124505"/>
                <a:ext cx="0" cy="3638871"/>
              </a:xfrm>
              <a:prstGeom prst="lin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1831545" y="3392047"/>
              <a:ext cx="2777407" cy="2777408"/>
              <a:chOff x="3354020" y="3078786"/>
              <a:chExt cx="3699659" cy="3699659"/>
            </a:xfrm>
            <a:grpFill/>
          </p:grpSpPr>
          <p:sp>
            <p:nvSpPr>
              <p:cNvPr id="25" name="Oval 24"/>
              <p:cNvSpPr/>
              <p:nvPr/>
            </p:nvSpPr>
            <p:spPr>
              <a:xfrm>
                <a:off x="365851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96301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426750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57200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87649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18099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48548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78998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09447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39897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703465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65851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96301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426750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57200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87649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18099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48548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78998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09447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639897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703465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65851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96301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26750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7200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87649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18099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48548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78998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09447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39897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703465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65851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6301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426750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57200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87649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18099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548548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78998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09447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39897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703465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65851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96301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26750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7200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87649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18099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48548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78998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609447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39897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703465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65851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96301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26750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57200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87649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18099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48548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78998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609447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639897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703465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65851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96301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426750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457200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487649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518099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48548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578998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09447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39897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703465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65851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396301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426750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457200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487649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518099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48548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78998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09447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39897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703465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65851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96301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426750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457200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487649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518099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548548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78998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609447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639897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6703465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365851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396301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26750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57200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87649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18099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548548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78998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609447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639897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6703465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365851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396301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426750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457200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87649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518099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548548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78998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609447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639897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6703465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65851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396301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26750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457200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87649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518099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48548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578998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609447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39897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6703465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65851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396301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426750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457200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487649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518099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48548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578998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609447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39897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6703465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700796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700796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700796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700796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700796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700796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700796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700796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00796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700796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700796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700796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700796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3354020" y="338328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3354020" y="368777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3354020" y="399227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354020" y="429676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3354020" y="460126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3354020" y="490575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3354020" y="521025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354020" y="551474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3354020" y="581924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354020" y="612373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3354020" y="6428231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3354020" y="307878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3354020" y="6732726"/>
                <a:ext cx="45719" cy="45719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60000"/>
                    <a:lumOff val="4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2" name="Frame 221"/>
          <p:cNvSpPr/>
          <p:nvPr/>
        </p:nvSpPr>
        <p:spPr>
          <a:xfrm>
            <a:off x="3306896" y="4838000"/>
            <a:ext cx="1798331" cy="1800678"/>
          </a:xfrm>
          <a:prstGeom prst="frame">
            <a:avLst>
              <a:gd name="adj1" fmla="val 16884"/>
            </a:avLst>
          </a:prstGeom>
          <a:solidFill>
            <a:srgbClr val="00B050">
              <a:alpha val="14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3" name="Picture 2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67" y="5161008"/>
            <a:ext cx="402717" cy="253365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11" y="4869887"/>
            <a:ext cx="402717" cy="261366"/>
          </a:xfrm>
          <a:prstGeom prst="rect">
            <a:avLst/>
          </a:prstGeom>
        </p:spPr>
      </p:pic>
      <p:sp>
        <p:nvSpPr>
          <p:cNvPr id="225" name="Frame 224"/>
          <p:cNvSpPr/>
          <p:nvPr/>
        </p:nvSpPr>
        <p:spPr>
          <a:xfrm>
            <a:off x="3607522" y="5148736"/>
            <a:ext cx="1186736" cy="1175494"/>
          </a:xfrm>
          <a:prstGeom prst="frame">
            <a:avLst>
              <a:gd name="adj1" fmla="val 25302"/>
            </a:avLst>
          </a:prstGeom>
          <a:solidFill>
            <a:schemeClr val="accent5">
              <a:alpha val="12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3907017" y="5448232"/>
            <a:ext cx="587748" cy="576504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7" name="Picture 2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73" y="5613801"/>
            <a:ext cx="210693" cy="245364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22" y="5526549"/>
            <a:ext cx="757428" cy="397383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50" y="5691410"/>
            <a:ext cx="402717" cy="261366"/>
          </a:xfrm>
          <a:prstGeom prst="rect">
            <a:avLst/>
          </a:prstGeom>
        </p:spPr>
      </p:pic>
      <p:grpSp>
        <p:nvGrpSpPr>
          <p:cNvPr id="232" name="Group 231"/>
          <p:cNvGrpSpPr/>
          <p:nvPr/>
        </p:nvGrpSpPr>
        <p:grpSpPr>
          <a:xfrm>
            <a:off x="309070" y="5201325"/>
            <a:ext cx="2371456" cy="1241537"/>
            <a:chOff x="5515955" y="3045066"/>
            <a:chExt cx="3713464" cy="1944123"/>
          </a:xfrm>
        </p:grpSpPr>
        <p:pic>
          <p:nvPicPr>
            <p:cNvPr id="233" name="Picture 23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39" y="3968405"/>
              <a:ext cx="100154" cy="10182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59" y="3428755"/>
              <a:ext cx="100154" cy="146892"/>
            </a:xfrm>
            <a:prstGeom prst="rect">
              <a:avLst/>
            </a:prstGeom>
          </p:spPr>
        </p:pic>
        <p:cxnSp>
          <p:nvCxnSpPr>
            <p:cNvPr id="235" name="Straight Connector 234"/>
            <p:cNvCxnSpPr/>
            <p:nvPr/>
          </p:nvCxnSpPr>
          <p:spPr>
            <a:xfrm>
              <a:off x="5667295" y="3757980"/>
              <a:ext cx="566290" cy="26316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5634124" y="3587023"/>
              <a:ext cx="614030" cy="1716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5647853" y="3245985"/>
              <a:ext cx="0" cy="52386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8" name="Picture 23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955" y="3327174"/>
              <a:ext cx="91808" cy="101823"/>
            </a:xfrm>
            <a:prstGeom prst="rect">
              <a:avLst/>
            </a:prstGeom>
          </p:spPr>
        </p:pic>
        <p:pic>
          <p:nvPicPr>
            <p:cNvPr id="239" name="Picture 238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853" y="3045066"/>
              <a:ext cx="3581566" cy="1944123"/>
            </a:xfrm>
            <a:prstGeom prst="rect">
              <a:avLst/>
            </a:prstGeom>
          </p:spPr>
        </p:pic>
      </p:grpSp>
      <p:cxnSp>
        <p:nvCxnSpPr>
          <p:cNvPr id="240" name="Straight Arrow Connector 239"/>
          <p:cNvCxnSpPr/>
          <p:nvPr/>
        </p:nvCxnSpPr>
        <p:spPr>
          <a:xfrm>
            <a:off x="2348922" y="5695168"/>
            <a:ext cx="1497203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73" y="5276000"/>
            <a:ext cx="464820" cy="361950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32" y="1916176"/>
            <a:ext cx="240792" cy="2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ontent Placeholder 2"/>
          <p:cNvSpPr txBox="1">
            <a:spLocks/>
          </p:cNvSpPr>
          <p:nvPr/>
        </p:nvSpPr>
        <p:spPr>
          <a:xfrm>
            <a:off x="365759" y="688545"/>
            <a:ext cx="8229601" cy="4431983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Gap between necessary and sufficient # of samples: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  <a:sym typeface="Wingdings" pitchFamily="2" charset="2"/>
              </a:rPr>
              <a:t>Restrictions on geometry of edge sets: </a:t>
            </a:r>
            <a:r>
              <a:rPr lang="en-US" sz="2400" i="1" dirty="0" smtClean="0">
                <a:latin typeface="+mj-lt"/>
                <a:sym typeface="Wingdings" pitchFamily="2" charset="2"/>
              </a:rPr>
              <a:t>non-intersecting</a:t>
            </a:r>
            <a:r>
              <a:rPr lang="en-US" sz="2400" dirty="0" smtClean="0">
                <a:latin typeface="+mj-lt"/>
                <a:sym typeface="Wingdings" pitchFamily="2" charset="2"/>
              </a:rPr>
              <a:t/>
            </a:r>
            <a:br>
              <a:rPr lang="en-US" sz="2400" dirty="0" smtClean="0">
                <a:latin typeface="+mj-lt"/>
                <a:sym typeface="Wingdings" pitchFamily="2" charset="2"/>
              </a:rPr>
            </a:br>
            <a:r>
              <a:rPr lang="en-US" sz="2400" dirty="0" smtClean="0">
                <a:latin typeface="+mj-lt"/>
                <a:sym typeface="Wingdings" pitchFamily="2" charset="2"/>
              </a:rPr>
              <a:t>  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7955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Current Limitations to Uniqueness Theorem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4975244" y="1488491"/>
            <a:ext cx="1820012" cy="2323272"/>
            <a:chOff x="5178672" y="3081818"/>
            <a:chExt cx="2412074" cy="3079048"/>
          </a:xfrm>
        </p:grpSpPr>
        <p:sp>
          <p:nvSpPr>
            <p:cNvPr id="290" name="Shape 41"/>
            <p:cNvSpPr txBox="1">
              <a:spLocks/>
            </p:cNvSpPr>
            <p:nvPr/>
          </p:nvSpPr>
          <p:spPr>
            <a:xfrm>
              <a:off x="5329301" y="5264890"/>
              <a:ext cx="2230903" cy="895976"/>
            </a:xfrm>
            <a:prstGeom prst="rect">
              <a:avLst/>
            </a:prstGeom>
          </p:spPr>
          <p:txBody>
            <a:bodyPr wrap="square" lIns="91425" tIns="91425" rIns="91425" bIns="91425" anchor="t" anchorCtr="0">
              <a:spAutoFit/>
            </a:bodyPr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1pPr>
              <a:lvl2pPr marL="0" marR="0" indent="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None/>
                <a:defRPr sz="3600" b="1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3pPr>
              <a:lvl4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4pPr>
              <a:lvl5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5pPr>
              <a:lvl6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6pPr>
              <a:lvl7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7pPr>
              <a:lvl8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8pPr>
              <a:lvl9pPr marL="0" indent="228600">
                <a:buClr>
                  <a:schemeClr val="dk1"/>
                </a:buClr>
                <a:buSzPct val="100000"/>
                <a:buNone/>
                <a:defRPr sz="3600" b="1">
                  <a:solidFill>
                    <a:schemeClr val="dk1"/>
                  </a:solidFill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N</a:t>
              </a:r>
              <a:r>
                <a:rPr lang="en" sz="2400" dirty="0" smtClean="0">
                  <a:solidFill>
                    <a:schemeClr val="tx1"/>
                  </a:solidFill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ecessary</a:t>
              </a:r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5178672" y="3081818"/>
              <a:ext cx="2412074" cy="2411330"/>
              <a:chOff x="5178672" y="3081818"/>
              <a:chExt cx="2412074" cy="2411330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178672" y="3081818"/>
                <a:ext cx="2412074" cy="2411330"/>
                <a:chOff x="1831545" y="3392047"/>
                <a:chExt cx="2778264" cy="2777408"/>
              </a:xfrm>
              <a:solidFill>
                <a:schemeClr val="bg2">
                  <a:lumMod val="95000"/>
                </a:schemeClr>
              </a:solidFill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1848020" y="3409894"/>
                  <a:ext cx="2761789" cy="2743086"/>
                  <a:chOff x="3354020" y="3124505"/>
                  <a:chExt cx="3678854" cy="3653940"/>
                </a:xfrm>
                <a:grpFill/>
              </p:grpSpPr>
              <p:sp>
                <p:nvSpPr>
                  <p:cNvPr id="472" name="Rectangle 471"/>
                  <p:cNvSpPr/>
                  <p:nvPr/>
                </p:nvSpPr>
                <p:spPr>
                  <a:xfrm>
                    <a:off x="3354020" y="3124505"/>
                    <a:ext cx="3653940" cy="365394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73" name="Straight Connector 472"/>
                  <p:cNvCxnSpPr/>
                  <p:nvPr/>
                </p:nvCxnSpPr>
                <p:spPr>
                  <a:xfrm>
                    <a:off x="3354020" y="586496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Straight Connector 473"/>
                  <p:cNvCxnSpPr/>
                  <p:nvPr/>
                </p:nvCxnSpPr>
                <p:spPr>
                  <a:xfrm>
                    <a:off x="3358234" y="5560465"/>
                    <a:ext cx="3649726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Connector 474"/>
                  <p:cNvCxnSpPr/>
                  <p:nvPr/>
                </p:nvCxnSpPr>
                <p:spPr>
                  <a:xfrm>
                    <a:off x="3354020" y="525597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Straight Connector 475"/>
                  <p:cNvCxnSpPr/>
                  <p:nvPr/>
                </p:nvCxnSpPr>
                <p:spPr>
                  <a:xfrm>
                    <a:off x="3354020" y="4951475"/>
                    <a:ext cx="3653940" cy="576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/>
                  <p:cNvCxnSpPr/>
                  <p:nvPr/>
                </p:nvCxnSpPr>
                <p:spPr>
                  <a:xfrm flipH="1">
                    <a:off x="5164551" y="3138209"/>
                    <a:ext cx="16439" cy="3640236"/>
                  </a:xfrm>
                  <a:prstGeom prst="line">
                    <a:avLst/>
                  </a:prstGeom>
                  <a:grpFill/>
                  <a:ln w="19050"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Straight Connector 477"/>
                  <p:cNvCxnSpPr/>
                  <p:nvPr/>
                </p:nvCxnSpPr>
                <p:spPr>
                  <a:xfrm>
                    <a:off x="3963010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Straight Connector 478"/>
                  <p:cNvCxnSpPr/>
                  <p:nvPr/>
                </p:nvCxnSpPr>
                <p:spPr>
                  <a:xfrm>
                    <a:off x="426750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Straight Connector 479"/>
                  <p:cNvCxnSpPr/>
                  <p:nvPr/>
                </p:nvCxnSpPr>
                <p:spPr>
                  <a:xfrm>
                    <a:off x="457200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Straight Connector 480"/>
                  <p:cNvCxnSpPr/>
                  <p:nvPr/>
                </p:nvCxnSpPr>
                <p:spPr>
                  <a:xfrm>
                    <a:off x="487649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Straight Connector 481"/>
                  <p:cNvCxnSpPr/>
                  <p:nvPr/>
                </p:nvCxnSpPr>
                <p:spPr>
                  <a:xfrm>
                    <a:off x="548548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/>
                  <p:cNvCxnSpPr/>
                  <p:nvPr/>
                </p:nvCxnSpPr>
                <p:spPr>
                  <a:xfrm>
                    <a:off x="578998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/>
                  <p:cNvCxnSpPr/>
                  <p:nvPr/>
                </p:nvCxnSpPr>
                <p:spPr>
                  <a:xfrm>
                    <a:off x="6094475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>
                    <a:off x="6398970" y="3139574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/>
                  <p:cNvCxnSpPr/>
                  <p:nvPr/>
                </p:nvCxnSpPr>
                <p:spPr>
                  <a:xfrm>
                    <a:off x="3354020" y="6169455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/>
                  <p:cNvCxnSpPr/>
                  <p:nvPr/>
                </p:nvCxnSpPr>
                <p:spPr>
                  <a:xfrm>
                    <a:off x="3354020" y="6473950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/>
                  <p:cNvCxnSpPr/>
                  <p:nvPr/>
                </p:nvCxnSpPr>
                <p:spPr>
                  <a:xfrm>
                    <a:off x="3354020" y="403799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3358234" y="3733495"/>
                    <a:ext cx="3649726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/>
                  <p:cNvCxnSpPr/>
                  <p:nvPr/>
                </p:nvCxnSpPr>
                <p:spPr>
                  <a:xfrm>
                    <a:off x="3354020" y="3429000"/>
                    <a:ext cx="3653940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/>
                  <p:cNvCxnSpPr/>
                  <p:nvPr/>
                </p:nvCxnSpPr>
                <p:spPr>
                  <a:xfrm>
                    <a:off x="3354020" y="4342485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>
                    <a:off x="3354020" y="4646980"/>
                    <a:ext cx="367885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>
                    <a:off x="6703465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/>
                  <p:cNvCxnSpPr/>
                  <p:nvPr/>
                </p:nvCxnSpPr>
                <p:spPr>
                  <a:xfrm>
                    <a:off x="3658515" y="3124505"/>
                    <a:ext cx="0" cy="3638871"/>
                  </a:xfrm>
                  <a:prstGeom prst="lin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2" name="Group 301"/>
                <p:cNvGrpSpPr/>
                <p:nvPr/>
              </p:nvGrpSpPr>
              <p:grpSpPr>
                <a:xfrm>
                  <a:off x="1831545" y="3392047"/>
                  <a:ext cx="2777407" cy="2777408"/>
                  <a:chOff x="3354020" y="3078786"/>
                  <a:chExt cx="3699659" cy="3699659"/>
                </a:xfrm>
                <a:grpFill/>
              </p:grpSpPr>
              <p:sp>
                <p:nvSpPr>
                  <p:cNvPr id="303" name="Oval 302"/>
                  <p:cNvSpPr/>
                  <p:nvPr/>
                </p:nvSpPr>
                <p:spPr>
                  <a:xfrm>
                    <a:off x="365851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4" name="Oval 303"/>
                  <p:cNvSpPr/>
                  <p:nvPr/>
                </p:nvSpPr>
                <p:spPr>
                  <a:xfrm>
                    <a:off x="396301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>
                  <a:xfrm>
                    <a:off x="426750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6" name="Oval 305"/>
                  <p:cNvSpPr/>
                  <p:nvPr/>
                </p:nvSpPr>
                <p:spPr>
                  <a:xfrm>
                    <a:off x="457200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7" name="Oval 306"/>
                  <p:cNvSpPr/>
                  <p:nvPr/>
                </p:nvSpPr>
                <p:spPr>
                  <a:xfrm>
                    <a:off x="487649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8" name="Oval 307"/>
                  <p:cNvSpPr/>
                  <p:nvPr/>
                </p:nvSpPr>
                <p:spPr>
                  <a:xfrm>
                    <a:off x="518099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9" name="Oval 308"/>
                  <p:cNvSpPr/>
                  <p:nvPr/>
                </p:nvSpPr>
                <p:spPr>
                  <a:xfrm>
                    <a:off x="548548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>
                  <a:xfrm>
                    <a:off x="578998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>
                  <a:xfrm>
                    <a:off x="609447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2" name="Oval 311"/>
                  <p:cNvSpPr/>
                  <p:nvPr/>
                </p:nvSpPr>
                <p:spPr>
                  <a:xfrm>
                    <a:off x="639897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3" name="Oval 312"/>
                  <p:cNvSpPr/>
                  <p:nvPr/>
                </p:nvSpPr>
                <p:spPr>
                  <a:xfrm>
                    <a:off x="6703465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>
                  <a:xfrm>
                    <a:off x="365851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>
                    <a:off x="396301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>
                    <a:off x="426750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>
                    <a:off x="457200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>
                    <a:off x="487649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>
                  <a:xfrm>
                    <a:off x="518099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0" name="Oval 319"/>
                  <p:cNvSpPr/>
                  <p:nvPr/>
                </p:nvSpPr>
                <p:spPr>
                  <a:xfrm>
                    <a:off x="548548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>
                  <a:xfrm>
                    <a:off x="578998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>
                    <a:off x="609447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>
                    <a:off x="639897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>
                    <a:off x="6703465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Oval 324"/>
                  <p:cNvSpPr/>
                  <p:nvPr/>
                </p:nvSpPr>
                <p:spPr>
                  <a:xfrm>
                    <a:off x="365851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Oval 325"/>
                  <p:cNvSpPr/>
                  <p:nvPr/>
                </p:nvSpPr>
                <p:spPr>
                  <a:xfrm>
                    <a:off x="396301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>
                  <a:xfrm>
                    <a:off x="426750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>
                  <a:xfrm>
                    <a:off x="457200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9" name="Oval 328"/>
                  <p:cNvSpPr/>
                  <p:nvPr/>
                </p:nvSpPr>
                <p:spPr>
                  <a:xfrm>
                    <a:off x="487649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Oval 329"/>
                  <p:cNvSpPr/>
                  <p:nvPr/>
                </p:nvSpPr>
                <p:spPr>
                  <a:xfrm>
                    <a:off x="518099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1" name="Oval 330"/>
                  <p:cNvSpPr/>
                  <p:nvPr/>
                </p:nvSpPr>
                <p:spPr>
                  <a:xfrm>
                    <a:off x="548548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/>
                  <p:cNvSpPr/>
                  <p:nvPr/>
                </p:nvSpPr>
                <p:spPr>
                  <a:xfrm>
                    <a:off x="578998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3" name="Oval 332"/>
                  <p:cNvSpPr/>
                  <p:nvPr/>
                </p:nvSpPr>
                <p:spPr>
                  <a:xfrm>
                    <a:off x="609447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Oval 333"/>
                  <p:cNvSpPr/>
                  <p:nvPr/>
                </p:nvSpPr>
                <p:spPr>
                  <a:xfrm>
                    <a:off x="639897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Oval 334"/>
                  <p:cNvSpPr/>
                  <p:nvPr/>
                </p:nvSpPr>
                <p:spPr>
                  <a:xfrm>
                    <a:off x="6703465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/>
                  <p:cNvSpPr/>
                  <p:nvPr/>
                </p:nvSpPr>
                <p:spPr>
                  <a:xfrm>
                    <a:off x="365851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>
                    <a:off x="396301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Oval 337"/>
                  <p:cNvSpPr/>
                  <p:nvPr/>
                </p:nvSpPr>
                <p:spPr>
                  <a:xfrm>
                    <a:off x="426750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>
                    <a:off x="457200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>
                  <a:xfrm>
                    <a:off x="487649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518099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>
                  <a:xfrm>
                    <a:off x="548548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578998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" name="Oval 343"/>
                  <p:cNvSpPr/>
                  <p:nvPr/>
                </p:nvSpPr>
                <p:spPr>
                  <a:xfrm>
                    <a:off x="609447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639897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>
                  <a:xfrm>
                    <a:off x="6703465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>
                  <a:xfrm>
                    <a:off x="365851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>
                  <a:xfrm>
                    <a:off x="396301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426750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" name="Oval 349"/>
                  <p:cNvSpPr/>
                  <p:nvPr/>
                </p:nvSpPr>
                <p:spPr>
                  <a:xfrm>
                    <a:off x="457200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487649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" name="Oval 351"/>
                  <p:cNvSpPr/>
                  <p:nvPr/>
                </p:nvSpPr>
                <p:spPr>
                  <a:xfrm>
                    <a:off x="518099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548548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" name="Oval 353"/>
                  <p:cNvSpPr/>
                  <p:nvPr/>
                </p:nvSpPr>
                <p:spPr>
                  <a:xfrm>
                    <a:off x="578998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>
                  <a:xfrm>
                    <a:off x="609447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6" name="Oval 355"/>
                  <p:cNvSpPr/>
                  <p:nvPr/>
                </p:nvSpPr>
                <p:spPr>
                  <a:xfrm>
                    <a:off x="639897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6703465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8" name="Oval 357"/>
                  <p:cNvSpPr/>
                  <p:nvPr/>
                </p:nvSpPr>
                <p:spPr>
                  <a:xfrm>
                    <a:off x="365851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396301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Oval 359"/>
                  <p:cNvSpPr/>
                  <p:nvPr/>
                </p:nvSpPr>
                <p:spPr>
                  <a:xfrm>
                    <a:off x="426750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457200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Oval 361"/>
                  <p:cNvSpPr/>
                  <p:nvPr/>
                </p:nvSpPr>
                <p:spPr>
                  <a:xfrm>
                    <a:off x="487649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>
                    <a:off x="518099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Oval 363"/>
                  <p:cNvSpPr/>
                  <p:nvPr/>
                </p:nvSpPr>
                <p:spPr>
                  <a:xfrm>
                    <a:off x="548548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578998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Oval 365"/>
                  <p:cNvSpPr/>
                  <p:nvPr/>
                </p:nvSpPr>
                <p:spPr>
                  <a:xfrm>
                    <a:off x="609447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639897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6703465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365851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396301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426750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457200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487649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Oval 373"/>
                  <p:cNvSpPr/>
                  <p:nvPr/>
                </p:nvSpPr>
                <p:spPr>
                  <a:xfrm>
                    <a:off x="518099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548548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Oval 375"/>
                  <p:cNvSpPr/>
                  <p:nvPr/>
                </p:nvSpPr>
                <p:spPr>
                  <a:xfrm>
                    <a:off x="578998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609447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Oval 377"/>
                  <p:cNvSpPr/>
                  <p:nvPr/>
                </p:nvSpPr>
                <p:spPr>
                  <a:xfrm>
                    <a:off x="639897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Oval 378"/>
                  <p:cNvSpPr/>
                  <p:nvPr/>
                </p:nvSpPr>
                <p:spPr>
                  <a:xfrm>
                    <a:off x="6703465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Oval 379"/>
                  <p:cNvSpPr/>
                  <p:nvPr/>
                </p:nvSpPr>
                <p:spPr>
                  <a:xfrm>
                    <a:off x="365851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Oval 380"/>
                  <p:cNvSpPr/>
                  <p:nvPr/>
                </p:nvSpPr>
                <p:spPr>
                  <a:xfrm>
                    <a:off x="396301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Oval 381"/>
                  <p:cNvSpPr/>
                  <p:nvPr/>
                </p:nvSpPr>
                <p:spPr>
                  <a:xfrm>
                    <a:off x="426750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Oval 382"/>
                  <p:cNvSpPr/>
                  <p:nvPr/>
                </p:nvSpPr>
                <p:spPr>
                  <a:xfrm>
                    <a:off x="457200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Oval 383"/>
                  <p:cNvSpPr/>
                  <p:nvPr/>
                </p:nvSpPr>
                <p:spPr>
                  <a:xfrm>
                    <a:off x="487649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5" name="Oval 384"/>
                  <p:cNvSpPr/>
                  <p:nvPr/>
                </p:nvSpPr>
                <p:spPr>
                  <a:xfrm>
                    <a:off x="518099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6" name="Oval 385"/>
                  <p:cNvSpPr/>
                  <p:nvPr/>
                </p:nvSpPr>
                <p:spPr>
                  <a:xfrm>
                    <a:off x="548548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7" name="Oval 386"/>
                  <p:cNvSpPr/>
                  <p:nvPr/>
                </p:nvSpPr>
                <p:spPr>
                  <a:xfrm>
                    <a:off x="578998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Oval 387"/>
                  <p:cNvSpPr/>
                  <p:nvPr/>
                </p:nvSpPr>
                <p:spPr>
                  <a:xfrm>
                    <a:off x="609447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9" name="Oval 388"/>
                  <p:cNvSpPr/>
                  <p:nvPr/>
                </p:nvSpPr>
                <p:spPr>
                  <a:xfrm>
                    <a:off x="639897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0" name="Oval 389"/>
                  <p:cNvSpPr/>
                  <p:nvPr/>
                </p:nvSpPr>
                <p:spPr>
                  <a:xfrm>
                    <a:off x="6703465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1" name="Oval 390"/>
                  <p:cNvSpPr/>
                  <p:nvPr/>
                </p:nvSpPr>
                <p:spPr>
                  <a:xfrm>
                    <a:off x="365851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396301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426750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457200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487649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Oval 395"/>
                  <p:cNvSpPr/>
                  <p:nvPr/>
                </p:nvSpPr>
                <p:spPr>
                  <a:xfrm>
                    <a:off x="518099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548548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578998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609447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639897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Oval 400"/>
                  <p:cNvSpPr/>
                  <p:nvPr/>
                </p:nvSpPr>
                <p:spPr>
                  <a:xfrm>
                    <a:off x="6703465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365851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396301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426750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457200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Oval 405"/>
                  <p:cNvSpPr/>
                  <p:nvPr/>
                </p:nvSpPr>
                <p:spPr>
                  <a:xfrm>
                    <a:off x="487649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>
                    <a:off x="518099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548548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578998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>
                    <a:off x="609447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Oval 410"/>
                  <p:cNvSpPr/>
                  <p:nvPr/>
                </p:nvSpPr>
                <p:spPr>
                  <a:xfrm>
                    <a:off x="639897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6703465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365851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Oval 413"/>
                  <p:cNvSpPr/>
                  <p:nvPr/>
                </p:nvSpPr>
                <p:spPr>
                  <a:xfrm>
                    <a:off x="396301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5" name="Oval 414"/>
                  <p:cNvSpPr/>
                  <p:nvPr/>
                </p:nvSpPr>
                <p:spPr>
                  <a:xfrm>
                    <a:off x="426750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6" name="Oval 415"/>
                  <p:cNvSpPr/>
                  <p:nvPr/>
                </p:nvSpPr>
                <p:spPr>
                  <a:xfrm>
                    <a:off x="457200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Oval 416"/>
                  <p:cNvSpPr/>
                  <p:nvPr/>
                </p:nvSpPr>
                <p:spPr>
                  <a:xfrm>
                    <a:off x="487649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8" name="Oval 417"/>
                  <p:cNvSpPr/>
                  <p:nvPr/>
                </p:nvSpPr>
                <p:spPr>
                  <a:xfrm>
                    <a:off x="518099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Oval 418"/>
                  <p:cNvSpPr/>
                  <p:nvPr/>
                </p:nvSpPr>
                <p:spPr>
                  <a:xfrm>
                    <a:off x="548548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Oval 419"/>
                  <p:cNvSpPr/>
                  <p:nvPr/>
                </p:nvSpPr>
                <p:spPr>
                  <a:xfrm>
                    <a:off x="578998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1" name="Oval 420"/>
                  <p:cNvSpPr/>
                  <p:nvPr/>
                </p:nvSpPr>
                <p:spPr>
                  <a:xfrm>
                    <a:off x="609447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Oval 421"/>
                  <p:cNvSpPr/>
                  <p:nvPr/>
                </p:nvSpPr>
                <p:spPr>
                  <a:xfrm>
                    <a:off x="639897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Oval 422"/>
                  <p:cNvSpPr/>
                  <p:nvPr/>
                </p:nvSpPr>
                <p:spPr>
                  <a:xfrm>
                    <a:off x="6703465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4" name="Oval 423"/>
                  <p:cNvSpPr/>
                  <p:nvPr/>
                </p:nvSpPr>
                <p:spPr>
                  <a:xfrm>
                    <a:off x="365851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5" name="Oval 424"/>
                  <p:cNvSpPr/>
                  <p:nvPr/>
                </p:nvSpPr>
                <p:spPr>
                  <a:xfrm>
                    <a:off x="396301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Oval 425"/>
                  <p:cNvSpPr/>
                  <p:nvPr/>
                </p:nvSpPr>
                <p:spPr>
                  <a:xfrm>
                    <a:off x="426750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7" name="Oval 426"/>
                  <p:cNvSpPr/>
                  <p:nvPr/>
                </p:nvSpPr>
                <p:spPr>
                  <a:xfrm>
                    <a:off x="457200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Oval 427"/>
                  <p:cNvSpPr/>
                  <p:nvPr/>
                </p:nvSpPr>
                <p:spPr>
                  <a:xfrm>
                    <a:off x="487649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9" name="Oval 428"/>
                  <p:cNvSpPr/>
                  <p:nvPr/>
                </p:nvSpPr>
                <p:spPr>
                  <a:xfrm>
                    <a:off x="518099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0" name="Oval 429"/>
                  <p:cNvSpPr/>
                  <p:nvPr/>
                </p:nvSpPr>
                <p:spPr>
                  <a:xfrm>
                    <a:off x="548548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Oval 430"/>
                  <p:cNvSpPr/>
                  <p:nvPr/>
                </p:nvSpPr>
                <p:spPr>
                  <a:xfrm>
                    <a:off x="578998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Oval 431"/>
                  <p:cNvSpPr/>
                  <p:nvPr/>
                </p:nvSpPr>
                <p:spPr>
                  <a:xfrm>
                    <a:off x="609447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Oval 432"/>
                  <p:cNvSpPr/>
                  <p:nvPr/>
                </p:nvSpPr>
                <p:spPr>
                  <a:xfrm>
                    <a:off x="639897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Oval 433"/>
                  <p:cNvSpPr/>
                  <p:nvPr/>
                </p:nvSpPr>
                <p:spPr>
                  <a:xfrm>
                    <a:off x="6703465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5" name="Oval 434"/>
                  <p:cNvSpPr/>
                  <p:nvPr/>
                </p:nvSpPr>
                <p:spPr>
                  <a:xfrm>
                    <a:off x="365851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Oval 435"/>
                  <p:cNvSpPr/>
                  <p:nvPr/>
                </p:nvSpPr>
                <p:spPr>
                  <a:xfrm>
                    <a:off x="396301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Oval 436"/>
                  <p:cNvSpPr/>
                  <p:nvPr/>
                </p:nvSpPr>
                <p:spPr>
                  <a:xfrm>
                    <a:off x="426750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Oval 437"/>
                  <p:cNvSpPr/>
                  <p:nvPr/>
                </p:nvSpPr>
                <p:spPr>
                  <a:xfrm>
                    <a:off x="457200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9" name="Oval 438"/>
                  <p:cNvSpPr/>
                  <p:nvPr/>
                </p:nvSpPr>
                <p:spPr>
                  <a:xfrm>
                    <a:off x="487649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0" name="Oval 439"/>
                  <p:cNvSpPr/>
                  <p:nvPr/>
                </p:nvSpPr>
                <p:spPr>
                  <a:xfrm>
                    <a:off x="518099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Oval 440"/>
                  <p:cNvSpPr/>
                  <p:nvPr/>
                </p:nvSpPr>
                <p:spPr>
                  <a:xfrm>
                    <a:off x="548548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Oval 441"/>
                  <p:cNvSpPr/>
                  <p:nvPr/>
                </p:nvSpPr>
                <p:spPr>
                  <a:xfrm>
                    <a:off x="578998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Oval 442"/>
                  <p:cNvSpPr/>
                  <p:nvPr/>
                </p:nvSpPr>
                <p:spPr>
                  <a:xfrm>
                    <a:off x="609447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Oval 443"/>
                  <p:cNvSpPr/>
                  <p:nvPr/>
                </p:nvSpPr>
                <p:spPr>
                  <a:xfrm>
                    <a:off x="639897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Oval 444"/>
                  <p:cNvSpPr/>
                  <p:nvPr/>
                </p:nvSpPr>
                <p:spPr>
                  <a:xfrm>
                    <a:off x="6703465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6" name="Oval 445"/>
                  <p:cNvSpPr/>
                  <p:nvPr/>
                </p:nvSpPr>
                <p:spPr>
                  <a:xfrm>
                    <a:off x="700796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7" name="Oval 446"/>
                  <p:cNvSpPr/>
                  <p:nvPr/>
                </p:nvSpPr>
                <p:spPr>
                  <a:xfrm>
                    <a:off x="700796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>
                  <a:xfrm>
                    <a:off x="700796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Oval 448"/>
                  <p:cNvSpPr/>
                  <p:nvPr/>
                </p:nvSpPr>
                <p:spPr>
                  <a:xfrm>
                    <a:off x="700796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Oval 449"/>
                  <p:cNvSpPr/>
                  <p:nvPr/>
                </p:nvSpPr>
                <p:spPr>
                  <a:xfrm>
                    <a:off x="700796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Oval 450"/>
                  <p:cNvSpPr/>
                  <p:nvPr/>
                </p:nvSpPr>
                <p:spPr>
                  <a:xfrm>
                    <a:off x="700796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Oval 451"/>
                  <p:cNvSpPr/>
                  <p:nvPr/>
                </p:nvSpPr>
                <p:spPr>
                  <a:xfrm>
                    <a:off x="700796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3" name="Oval 452"/>
                  <p:cNvSpPr/>
                  <p:nvPr/>
                </p:nvSpPr>
                <p:spPr>
                  <a:xfrm>
                    <a:off x="700796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Oval 453"/>
                  <p:cNvSpPr/>
                  <p:nvPr/>
                </p:nvSpPr>
                <p:spPr>
                  <a:xfrm>
                    <a:off x="700796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>
                  <a:xfrm>
                    <a:off x="700796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>
                  <a:xfrm>
                    <a:off x="700796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>
                  <a:xfrm>
                    <a:off x="700796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8" name="Oval 457"/>
                  <p:cNvSpPr/>
                  <p:nvPr/>
                </p:nvSpPr>
                <p:spPr>
                  <a:xfrm>
                    <a:off x="700796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Oval 458"/>
                  <p:cNvSpPr/>
                  <p:nvPr/>
                </p:nvSpPr>
                <p:spPr>
                  <a:xfrm>
                    <a:off x="3354020" y="338328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>
                  <a:xfrm>
                    <a:off x="3354020" y="368777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>
                  <a:xfrm>
                    <a:off x="3354020" y="399227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Oval 461"/>
                  <p:cNvSpPr/>
                  <p:nvPr/>
                </p:nvSpPr>
                <p:spPr>
                  <a:xfrm>
                    <a:off x="3354020" y="429676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Oval 462"/>
                  <p:cNvSpPr/>
                  <p:nvPr/>
                </p:nvSpPr>
                <p:spPr>
                  <a:xfrm>
                    <a:off x="3354020" y="460126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>
                  <a:xfrm>
                    <a:off x="3354020" y="490575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>
                  <a:xfrm>
                    <a:off x="3354020" y="521025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6" name="Oval 465"/>
                  <p:cNvSpPr/>
                  <p:nvPr/>
                </p:nvSpPr>
                <p:spPr>
                  <a:xfrm>
                    <a:off x="3354020" y="551474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7" name="Oval 466"/>
                  <p:cNvSpPr/>
                  <p:nvPr/>
                </p:nvSpPr>
                <p:spPr>
                  <a:xfrm>
                    <a:off x="3354020" y="581924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8" name="Oval 467"/>
                  <p:cNvSpPr/>
                  <p:nvPr/>
                </p:nvSpPr>
                <p:spPr>
                  <a:xfrm>
                    <a:off x="3354020" y="612373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9" name="Oval 468"/>
                  <p:cNvSpPr/>
                  <p:nvPr/>
                </p:nvSpPr>
                <p:spPr>
                  <a:xfrm>
                    <a:off x="3354020" y="6428231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Oval 469"/>
                  <p:cNvSpPr/>
                  <p:nvPr/>
                </p:nvSpPr>
                <p:spPr>
                  <a:xfrm>
                    <a:off x="3354020" y="307878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1" name="Oval 470"/>
                  <p:cNvSpPr/>
                  <p:nvPr/>
                </p:nvSpPr>
                <p:spPr>
                  <a:xfrm>
                    <a:off x="3354020" y="6732726"/>
                    <a:ext cx="45719" cy="45719"/>
                  </a:xfrm>
                  <a:prstGeom prst="ellipse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  <a:alpha val="1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02" name="Frame 701"/>
              <p:cNvSpPr/>
              <p:nvPr/>
            </p:nvSpPr>
            <p:spPr>
              <a:xfrm>
                <a:off x="5693227" y="3611383"/>
                <a:ext cx="1400758" cy="1411192"/>
              </a:xfrm>
              <a:prstGeom prst="frame">
                <a:avLst>
                  <a:gd name="adj1" fmla="val 21549"/>
                </a:avLst>
              </a:prstGeom>
              <a:solidFill>
                <a:schemeClr val="accent5">
                  <a:alpha val="12000"/>
                </a:schemeClr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3" name="Picture 70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2446" y="3124505"/>
                <a:ext cx="1116954" cy="413529"/>
              </a:xfrm>
              <a:prstGeom prst="rect">
                <a:avLst/>
              </a:prstGeom>
            </p:spPr>
          </p:pic>
          <p:sp>
            <p:nvSpPr>
              <p:cNvPr id="704" name="Rectangle 703"/>
              <p:cNvSpPr/>
              <p:nvPr/>
            </p:nvSpPr>
            <p:spPr>
              <a:xfrm>
                <a:off x="6002314" y="3892310"/>
                <a:ext cx="805886" cy="820144"/>
              </a:xfrm>
              <a:prstGeom prst="rect">
                <a:avLst/>
              </a:prstGeom>
              <a:solidFill>
                <a:srgbClr val="C00000">
                  <a:alpha val="20000"/>
                </a:srgbClr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5" name="Picture 704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0363" y="4100149"/>
                <a:ext cx="381840" cy="444674"/>
              </a:xfrm>
              <a:prstGeom prst="rect">
                <a:avLst/>
              </a:prstGeom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1798719" y="1488491"/>
            <a:ext cx="1834162" cy="2284940"/>
            <a:chOff x="1798718" y="2235447"/>
            <a:chExt cx="2430827" cy="3028247"/>
          </a:xfrm>
        </p:grpSpPr>
        <p:grpSp>
          <p:nvGrpSpPr>
            <p:cNvPr id="706" name="Group 705"/>
            <p:cNvGrpSpPr/>
            <p:nvPr/>
          </p:nvGrpSpPr>
          <p:grpSpPr>
            <a:xfrm>
              <a:off x="1798718" y="2240516"/>
              <a:ext cx="2412074" cy="2411330"/>
              <a:chOff x="1831545" y="3392047"/>
              <a:chExt cx="2778264" cy="2777408"/>
            </a:xfrm>
            <a:solidFill>
              <a:schemeClr val="bg2">
                <a:lumMod val="95000"/>
              </a:schemeClr>
            </a:solidFill>
          </p:grpSpPr>
          <p:grpSp>
            <p:nvGrpSpPr>
              <p:cNvPr id="707" name="Group 706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  <a:grpFill/>
            </p:grpSpPr>
            <p:sp>
              <p:nvSpPr>
                <p:cNvPr id="878" name="Rectangle 877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79" name="Straight Connector 878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9" name="Straight Connector 898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0" name="Straight Connector 899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8" name="Group 707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  <a:grpFill/>
            </p:grpSpPr>
            <p:sp>
              <p:nvSpPr>
                <p:cNvPr id="709" name="Oval 708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Oval 712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Oval 716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Oval 720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Oval 724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Oval 725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Oval 726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Oval 727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Oval 728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Oval 729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Oval 730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Oval 734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Oval 738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Oval 742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Oval 746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Oval 747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Oval 748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Oval 749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Oval 750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Oval 751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Oval 752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Oval 756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Oval 760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Oval 764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Oval 768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Oval 769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Oval 770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Oval 771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Oval 772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Oval 773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Oval 774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Oval 778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Oval 782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Oval 786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Oval 790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Oval 791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Oval 792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Oval 793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Oval 794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Oval 795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Oval 796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Oval 797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Oval 798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Oval 799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Oval 800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Oval 801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Oval 802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Oval 803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Oval 804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Oval 805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Oval 806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Oval 807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Oval 808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Oval 809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Oval 810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Oval 811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Oval 812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Oval 813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Oval 814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Oval 815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Oval 816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Oval 817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Oval 818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Oval 819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Oval 820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2" name="Oval 821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3" name="Oval 822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4" name="Oval 823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5" name="Oval 824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6" name="Oval 825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7" name="Oval 826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8" name="Oval 827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9" name="Oval 828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0" name="Oval 829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1" name="Oval 830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2" name="Oval 831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3" name="Oval 832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4" name="Oval 833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5" name="Oval 834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6" name="Oval 835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7" name="Oval 836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8" name="Oval 837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9" name="Oval 838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0" name="Oval 839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1" name="Oval 840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2" name="Oval 841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3" name="Oval 842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4" name="Oval 843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5" name="Oval 844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6" name="Oval 845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7" name="Oval 846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8" name="Oval 847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9" name="Oval 848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0" name="Oval 849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1" name="Oval 850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2" name="Oval 851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3" name="Oval 852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4" name="Oval 853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5" name="Oval 854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6" name="Oval 855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7" name="Oval 856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8" name="Oval 857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9" name="Oval 858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0" name="Oval 859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1" name="Oval 860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2" name="Oval 861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3" name="Oval 862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4" name="Oval 863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5" name="Oval 864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6" name="Oval 865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7" name="Oval 866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8" name="Oval 867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9" name="Oval 868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0" name="Oval 869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1" name="Oval 870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2" name="Oval 871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3" name="Oval 872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4" name="Oval 873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5" name="Oval 874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6" name="Oval 875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7" name="Oval 876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1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339" name="Frame 13338"/>
            <p:cNvSpPr/>
            <p:nvPr/>
          </p:nvSpPr>
          <p:spPr>
            <a:xfrm>
              <a:off x="1846205" y="2235447"/>
              <a:ext cx="2383340" cy="2371552"/>
            </a:xfrm>
            <a:prstGeom prst="frame">
              <a:avLst>
                <a:gd name="adj1" fmla="val 32941"/>
              </a:avLst>
            </a:prstGeom>
            <a:solidFill>
              <a:srgbClr val="00B050">
                <a:alpha val="12000"/>
              </a:srgb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338" name="Rectangle 13337"/>
            <p:cNvSpPr/>
            <p:nvPr/>
          </p:nvSpPr>
          <p:spPr>
            <a:xfrm>
              <a:off x="2634932" y="3004864"/>
              <a:ext cx="805886" cy="82014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7" name="Picture 49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333" y="3177764"/>
              <a:ext cx="381840" cy="444674"/>
            </a:xfrm>
            <a:prstGeom prst="rect">
              <a:avLst/>
            </a:prstGeom>
          </p:spPr>
        </p:pic>
        <p:pic>
          <p:nvPicPr>
            <p:cNvPr id="282" name="Picture 28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907" y="2311334"/>
              <a:ext cx="647224" cy="420052"/>
            </a:xfrm>
            <a:prstGeom prst="rect">
              <a:avLst/>
            </a:prstGeom>
          </p:spPr>
        </p:pic>
        <p:sp>
          <p:nvSpPr>
            <p:cNvPr id="197" name="Rectangle 196"/>
            <p:cNvSpPr/>
            <p:nvPr/>
          </p:nvSpPr>
          <p:spPr>
            <a:xfrm>
              <a:off x="2053694" y="4651846"/>
              <a:ext cx="1969115" cy="611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Sufficient</a:t>
              </a:r>
              <a:endParaRPr lang="en-US" sz="2400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05" y="4702823"/>
            <a:ext cx="5696793" cy="1343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60" y="4425670"/>
            <a:ext cx="546476" cy="5955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61" y="6045848"/>
            <a:ext cx="1156716" cy="3017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99" y="6076926"/>
            <a:ext cx="1156716" cy="301752"/>
          </a:xfrm>
          <a:prstGeom prst="rect">
            <a:avLst/>
          </a:prstGeom>
        </p:spPr>
      </p:pic>
      <p:sp>
        <p:nvSpPr>
          <p:cNvPr id="17" name="Cross 16"/>
          <p:cNvSpPr/>
          <p:nvPr/>
        </p:nvSpPr>
        <p:spPr>
          <a:xfrm rot="2700000">
            <a:off x="1745986" y="4486411"/>
            <a:ext cx="554799" cy="554799"/>
          </a:xfrm>
          <a:prstGeom prst="plus">
            <a:avLst>
              <a:gd name="adj" fmla="val 436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1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0" y="1141154"/>
            <a:ext cx="9144000" cy="3685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300530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Theorem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PWC*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with      minimal and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 then             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           is the unique solution to 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hen the sampling set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0083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Uniqueness of signal (given edge set)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4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28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5" y="1959102"/>
            <a:ext cx="210693" cy="245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6" y="2564349"/>
            <a:ext cx="872109" cy="3227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5272" y="4338629"/>
            <a:ext cx="50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*Some geometric restrictions apply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31" name="Picture 2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91" y="3124505"/>
            <a:ext cx="5534025" cy="445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14" y="3864677"/>
            <a:ext cx="1136142" cy="3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7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0" y="1141154"/>
            <a:ext cx="9144000" cy="3685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41"/>
          <p:cNvSpPr txBox="1">
            <a:spLocks/>
          </p:cNvSpPr>
          <p:nvPr/>
        </p:nvSpPr>
        <p:spPr>
          <a:xfrm>
            <a:off x="300530" y="993040"/>
            <a:ext cx="8534400" cy="470895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Theorem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: If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f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is PWC* with edge set                  </a:t>
            </a: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with      minimal and </a:t>
            </a:r>
            <a:r>
              <a:rPr lang="en-US" sz="2800" b="0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bandlimited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to      then             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           is the unique solution to </a:t>
            </a:r>
          </a:p>
          <a:p>
            <a:pPr marL="514350" indent="-51435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2800" b="0" dirty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w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hen the sampling set 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8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8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29765" y="230428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00835" y="318195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Uniqueness of signal (given edge set)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4" y="1299328"/>
            <a:ext cx="2106930" cy="3520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28" y="2027936"/>
            <a:ext cx="226695" cy="234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5" y="1959102"/>
            <a:ext cx="210693" cy="245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6" y="2564349"/>
            <a:ext cx="872109" cy="3227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5272" y="4338629"/>
            <a:ext cx="5173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*Some geometric restrictions apply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31" name="Picture 2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91" y="3124505"/>
            <a:ext cx="5534025" cy="445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31" y="5550711"/>
            <a:ext cx="7288911" cy="6187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9070" y="5070377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Equivalently,</a:t>
            </a:r>
            <a:endParaRPr lang="en-US" sz="240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14" y="3864677"/>
            <a:ext cx="1136142" cy="3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Summary of Proposed</a:t>
            </a:r>
            <a:br>
              <a:rPr lang="en-US" sz="3200" dirty="0" smtClean="0"/>
            </a:br>
            <a:r>
              <a:rPr lang="en-US" sz="3200" i="1" dirty="0" smtClean="0"/>
              <a:t>Off-the-Grid Framework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+mj-lt"/>
              </a:rPr>
              <a:t>Extend </a:t>
            </a:r>
            <a:r>
              <a:rPr lang="en-US" sz="2800" dirty="0" err="1" smtClean="0">
                <a:latin typeface="+mj-lt"/>
              </a:rPr>
              <a:t>Prony</a:t>
            </a:r>
            <a:r>
              <a:rPr lang="en-US" sz="2800" dirty="0" smtClean="0">
                <a:latin typeface="+mj-lt"/>
              </a:rPr>
              <a:t>/FRI methods to recover multidimensional singularities (curves, surfaces)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Unique recovery from </a:t>
            </a:r>
            <a:r>
              <a:rPr lang="en-US" sz="2800" i="1" dirty="0" smtClean="0">
                <a:solidFill>
                  <a:srgbClr val="FF0000"/>
                </a:solidFill>
                <a:latin typeface="+mj-lt"/>
              </a:rPr>
              <a:t>uniform</a:t>
            </a:r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 Fourier samples:</a:t>
            </a:r>
            <a:br>
              <a:rPr lang="en-US" sz="2800" dirty="0" smtClean="0">
                <a:solidFill>
                  <a:schemeClr val="accent5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# of samples proportional to degree of edge set polynomial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Two-stage recovery</a:t>
            </a:r>
          </a:p>
          <a:p>
            <a:pPr marL="971550" lvl="1" indent="-514350">
              <a:buAutoNum type="arabicPeriod"/>
            </a:pPr>
            <a:r>
              <a:rPr lang="en-US" dirty="0" smtClean="0">
                <a:latin typeface="+mj-lt"/>
              </a:rPr>
              <a:t>Recover </a:t>
            </a:r>
            <a:r>
              <a:rPr lang="en-US" dirty="0" smtClean="0">
                <a:solidFill>
                  <a:srgbClr val="0808D6"/>
                </a:solidFill>
                <a:latin typeface="+mj-lt"/>
              </a:rPr>
              <a:t>edge set </a:t>
            </a:r>
            <a:r>
              <a:rPr lang="en-US" dirty="0" smtClean="0">
                <a:latin typeface="+mj-lt"/>
              </a:rPr>
              <a:t>by solving linear system</a:t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  <a:p>
            <a:pPr marL="971550" lvl="1" indent="-514350">
              <a:buAutoNum type="arabicPeriod"/>
            </a:pPr>
            <a:r>
              <a:rPr lang="en-US" dirty="0" smtClean="0">
                <a:latin typeface="+mj-lt"/>
              </a:rPr>
              <a:t>Recover </a:t>
            </a:r>
            <a:r>
              <a:rPr lang="en-US" dirty="0" smtClean="0">
                <a:solidFill>
                  <a:srgbClr val="7030A0"/>
                </a:solidFill>
                <a:latin typeface="+mj-lt"/>
              </a:rPr>
              <a:t>amplitudes</a:t>
            </a:r>
            <a:endParaRPr lang="en-US" dirty="0" smtClean="0">
              <a:latin typeface="+mj-lt"/>
            </a:endParaRPr>
          </a:p>
        </p:txBody>
      </p:sp>
      <p:grpSp>
        <p:nvGrpSpPr>
          <p:cNvPr id="220" name="Group 219"/>
          <p:cNvGrpSpPr/>
          <p:nvPr/>
        </p:nvGrpSpPr>
        <p:grpSpPr>
          <a:xfrm>
            <a:off x="4644189" y="3845351"/>
            <a:ext cx="3128211" cy="1183849"/>
            <a:chOff x="4684295" y="2519275"/>
            <a:chExt cx="4807728" cy="1819450"/>
          </a:xfrm>
        </p:grpSpPr>
        <p:grpSp>
          <p:nvGrpSpPr>
            <p:cNvPr id="8" name="Group 7"/>
            <p:cNvGrpSpPr/>
            <p:nvPr/>
          </p:nvGrpSpPr>
          <p:grpSpPr>
            <a:xfrm>
              <a:off x="7672011" y="2519275"/>
              <a:ext cx="1820012" cy="1819450"/>
              <a:chOff x="1831545" y="3392047"/>
              <a:chExt cx="2778264" cy="2777408"/>
            </a:xfrm>
            <a:solidFill>
              <a:schemeClr val="bg2">
                <a:lumMod val="95000"/>
              </a:schemeClr>
            </a:solidFill>
          </p:grpSpPr>
          <p:grpSp>
            <p:nvGrpSpPr>
              <p:cNvPr id="9" name="Group 8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  <a:grpFill/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  <a:grpFill/>
            </p:grpSpPr>
            <p:sp>
              <p:nvSpPr>
                <p:cNvPr id="11" name="Oval 10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03" name="Frame 202"/>
            <p:cNvSpPr/>
            <p:nvPr/>
          </p:nvSpPr>
          <p:spPr>
            <a:xfrm>
              <a:off x="7682121" y="2530517"/>
              <a:ext cx="1798331" cy="1800678"/>
            </a:xfrm>
            <a:prstGeom prst="frame">
              <a:avLst>
                <a:gd name="adj1" fmla="val 16884"/>
              </a:avLst>
            </a:prstGeom>
            <a:solidFill>
              <a:srgbClr val="00B050">
                <a:alpha val="14000"/>
              </a:srgb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4" name="Picture 20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9992" y="2853525"/>
              <a:ext cx="402717" cy="253365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536" y="2562404"/>
              <a:ext cx="402717" cy="261366"/>
            </a:xfrm>
            <a:prstGeom prst="rect">
              <a:avLst/>
            </a:prstGeom>
          </p:spPr>
        </p:pic>
        <p:sp>
          <p:nvSpPr>
            <p:cNvPr id="206" name="Frame 205"/>
            <p:cNvSpPr/>
            <p:nvPr/>
          </p:nvSpPr>
          <p:spPr>
            <a:xfrm>
              <a:off x="7982747" y="2841253"/>
              <a:ext cx="1186736" cy="1175494"/>
            </a:xfrm>
            <a:prstGeom prst="frame">
              <a:avLst>
                <a:gd name="adj1" fmla="val 25302"/>
              </a:avLst>
            </a:prstGeom>
            <a:solidFill>
              <a:schemeClr val="accent5">
                <a:alpha val="12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282242" y="3140749"/>
              <a:ext cx="587748" cy="57650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8" name="Picture 20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898" y="3306318"/>
              <a:ext cx="210693" cy="245364"/>
            </a:xfrm>
            <a:prstGeom prst="rect">
              <a:avLst/>
            </a:prstGeom>
          </p:spPr>
        </p:pic>
        <p:grpSp>
          <p:nvGrpSpPr>
            <p:cNvPr id="210" name="Group 209"/>
            <p:cNvGrpSpPr/>
            <p:nvPr/>
          </p:nvGrpSpPr>
          <p:grpSpPr>
            <a:xfrm>
              <a:off x="4684295" y="2893842"/>
              <a:ext cx="2371456" cy="1241537"/>
              <a:chOff x="5515955" y="3045066"/>
              <a:chExt cx="3713464" cy="1944123"/>
            </a:xfrm>
          </p:grpSpPr>
          <p:pic>
            <p:nvPicPr>
              <p:cNvPr id="211" name="Picture 21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1139" y="3968405"/>
                <a:ext cx="100154" cy="101823"/>
              </a:xfrm>
              <a:prstGeom prst="rect">
                <a:avLst/>
              </a:prstGeom>
            </p:spPr>
          </p:pic>
          <p:pic>
            <p:nvPicPr>
              <p:cNvPr id="212" name="Picture 21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2759" y="3428755"/>
                <a:ext cx="100154" cy="146892"/>
              </a:xfrm>
              <a:prstGeom prst="rect">
                <a:avLst/>
              </a:prstGeom>
            </p:spPr>
          </p:pic>
          <p:cxnSp>
            <p:nvCxnSpPr>
              <p:cNvPr id="213" name="Straight Connector 212"/>
              <p:cNvCxnSpPr/>
              <p:nvPr/>
            </p:nvCxnSpPr>
            <p:spPr>
              <a:xfrm>
                <a:off x="5667295" y="3757980"/>
                <a:ext cx="566290" cy="263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5634124" y="3587023"/>
                <a:ext cx="614030" cy="17162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5647853" y="3245985"/>
                <a:ext cx="0" cy="5238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6" name="Picture 21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5955" y="3327174"/>
                <a:ext cx="91808" cy="101823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853" y="3045066"/>
                <a:ext cx="3581566" cy="1944123"/>
              </a:xfrm>
              <a:prstGeom prst="rect">
                <a:avLst/>
              </a:prstGeom>
            </p:spPr>
          </p:pic>
        </p:grpSp>
        <p:cxnSp>
          <p:nvCxnSpPr>
            <p:cNvPr id="218" name="Straight Arrow Connector 217"/>
            <p:cNvCxnSpPr/>
            <p:nvPr/>
          </p:nvCxnSpPr>
          <p:spPr>
            <a:xfrm>
              <a:off x="6724147" y="3387685"/>
              <a:ext cx="149720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9" name="Picture 2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698" y="2968517"/>
              <a:ext cx="46482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9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Summary of Proposed</a:t>
            </a:r>
            <a:br>
              <a:rPr lang="en-US" sz="3200" dirty="0" smtClean="0"/>
            </a:br>
            <a:r>
              <a:rPr lang="en-US" sz="3200" i="1" dirty="0" smtClean="0"/>
              <a:t>Off-the-Grid Framework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+mj-lt"/>
              </a:rPr>
              <a:t>Extend </a:t>
            </a:r>
            <a:r>
              <a:rPr lang="en-US" sz="2800" dirty="0" err="1" smtClean="0">
                <a:latin typeface="+mj-lt"/>
              </a:rPr>
              <a:t>Prony</a:t>
            </a:r>
            <a:r>
              <a:rPr lang="en-US" sz="2800" dirty="0" smtClean="0">
                <a:latin typeface="+mj-lt"/>
              </a:rPr>
              <a:t>/FRI methods to recover multidimensional singularities (curves, surfaces)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Unique recovery from </a:t>
            </a:r>
            <a:r>
              <a:rPr lang="en-US" sz="2800" i="1" dirty="0" smtClean="0">
                <a:solidFill>
                  <a:srgbClr val="FF0000"/>
                </a:solidFill>
                <a:latin typeface="+mj-lt"/>
              </a:rPr>
              <a:t>uniform</a:t>
            </a:r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 Fourier samples:</a:t>
            </a:r>
            <a:br>
              <a:rPr lang="en-US" sz="2800" dirty="0" smtClean="0">
                <a:solidFill>
                  <a:schemeClr val="accent5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# of samples proportional to degree of edge set polynomial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solidFill>
                  <a:schemeClr val="accent5"/>
                </a:solidFill>
                <a:latin typeface="+mj-lt"/>
              </a:rPr>
              <a:t>Two-stage recovery</a:t>
            </a:r>
          </a:p>
          <a:p>
            <a:pPr marL="971550" lvl="1" indent="-514350">
              <a:buAutoNum type="arabicPeriod"/>
            </a:pPr>
            <a:r>
              <a:rPr lang="en-US" dirty="0" smtClean="0">
                <a:latin typeface="+mj-lt"/>
              </a:rPr>
              <a:t>Recover </a:t>
            </a:r>
            <a:r>
              <a:rPr lang="en-US" dirty="0" smtClean="0">
                <a:solidFill>
                  <a:srgbClr val="0808D6"/>
                </a:solidFill>
                <a:latin typeface="+mj-lt"/>
              </a:rPr>
              <a:t>edge set </a:t>
            </a:r>
            <a:r>
              <a:rPr lang="en-US" dirty="0" smtClean="0">
                <a:latin typeface="+mj-lt"/>
              </a:rPr>
              <a:t>by solving linear system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solidFill>
                  <a:srgbClr val="FF0000"/>
                </a:solidFill>
                <a:latin typeface="+mj-lt"/>
              </a:rPr>
              <a:t>(Robust?)</a:t>
            </a:r>
            <a:endParaRPr lang="en-US" dirty="0">
              <a:solidFill>
                <a:srgbClr val="FF0000"/>
              </a:solidFill>
              <a:latin typeface="+mj-lt"/>
            </a:endParaRPr>
          </a:p>
          <a:p>
            <a:pPr marL="971550" lvl="1" indent="-514350">
              <a:buAutoNum type="arabicPeriod"/>
            </a:pPr>
            <a:r>
              <a:rPr lang="en-US" dirty="0" smtClean="0">
                <a:latin typeface="+mj-lt"/>
              </a:rPr>
              <a:t>Recover </a:t>
            </a:r>
            <a:r>
              <a:rPr lang="en-US" dirty="0" smtClean="0">
                <a:solidFill>
                  <a:srgbClr val="7030A0"/>
                </a:solidFill>
                <a:latin typeface="+mj-lt"/>
              </a:rPr>
              <a:t>amplitudes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(How?)</a:t>
            </a:r>
          </a:p>
        </p:txBody>
      </p:sp>
      <p:grpSp>
        <p:nvGrpSpPr>
          <p:cNvPr id="220" name="Group 219"/>
          <p:cNvGrpSpPr/>
          <p:nvPr/>
        </p:nvGrpSpPr>
        <p:grpSpPr>
          <a:xfrm>
            <a:off x="4644189" y="3845351"/>
            <a:ext cx="3128211" cy="1183849"/>
            <a:chOff x="4684295" y="2519275"/>
            <a:chExt cx="4807728" cy="1819450"/>
          </a:xfrm>
        </p:grpSpPr>
        <p:grpSp>
          <p:nvGrpSpPr>
            <p:cNvPr id="8" name="Group 7"/>
            <p:cNvGrpSpPr/>
            <p:nvPr/>
          </p:nvGrpSpPr>
          <p:grpSpPr>
            <a:xfrm>
              <a:off x="7672011" y="2519275"/>
              <a:ext cx="1820012" cy="1819450"/>
              <a:chOff x="1831545" y="3392047"/>
              <a:chExt cx="2778264" cy="2777408"/>
            </a:xfrm>
            <a:solidFill>
              <a:schemeClr val="bg2">
                <a:lumMod val="95000"/>
              </a:schemeClr>
            </a:solidFill>
          </p:grpSpPr>
          <p:grpSp>
            <p:nvGrpSpPr>
              <p:cNvPr id="9" name="Group 8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  <a:grpFill/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grpFill/>
                <a:ln w="19050"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  <a:grpFill/>
            </p:grpSpPr>
            <p:sp>
              <p:nvSpPr>
                <p:cNvPr id="11" name="Oval 10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60000"/>
                      <a:lumOff val="4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03" name="Frame 202"/>
            <p:cNvSpPr/>
            <p:nvPr/>
          </p:nvSpPr>
          <p:spPr>
            <a:xfrm>
              <a:off x="7682121" y="2530517"/>
              <a:ext cx="1798331" cy="1800678"/>
            </a:xfrm>
            <a:prstGeom prst="frame">
              <a:avLst>
                <a:gd name="adj1" fmla="val 16884"/>
              </a:avLst>
            </a:prstGeom>
            <a:solidFill>
              <a:srgbClr val="00B050">
                <a:alpha val="14000"/>
              </a:srgb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4" name="Picture 20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9992" y="2853525"/>
              <a:ext cx="402717" cy="253365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536" y="2562404"/>
              <a:ext cx="402717" cy="261366"/>
            </a:xfrm>
            <a:prstGeom prst="rect">
              <a:avLst/>
            </a:prstGeom>
          </p:spPr>
        </p:pic>
        <p:sp>
          <p:nvSpPr>
            <p:cNvPr id="206" name="Frame 205"/>
            <p:cNvSpPr/>
            <p:nvPr/>
          </p:nvSpPr>
          <p:spPr>
            <a:xfrm>
              <a:off x="7982747" y="2841253"/>
              <a:ext cx="1186736" cy="1175494"/>
            </a:xfrm>
            <a:prstGeom prst="frame">
              <a:avLst>
                <a:gd name="adj1" fmla="val 25302"/>
              </a:avLst>
            </a:prstGeom>
            <a:solidFill>
              <a:schemeClr val="accent5">
                <a:alpha val="12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282242" y="3140749"/>
              <a:ext cx="587748" cy="57650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8" name="Picture 20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898" y="3306318"/>
              <a:ext cx="210693" cy="245364"/>
            </a:xfrm>
            <a:prstGeom prst="rect">
              <a:avLst/>
            </a:prstGeom>
          </p:spPr>
        </p:pic>
        <p:grpSp>
          <p:nvGrpSpPr>
            <p:cNvPr id="210" name="Group 209"/>
            <p:cNvGrpSpPr/>
            <p:nvPr/>
          </p:nvGrpSpPr>
          <p:grpSpPr>
            <a:xfrm>
              <a:off x="4684295" y="2893842"/>
              <a:ext cx="2371456" cy="1241537"/>
              <a:chOff x="5515955" y="3045066"/>
              <a:chExt cx="3713464" cy="1944123"/>
            </a:xfrm>
          </p:grpSpPr>
          <p:pic>
            <p:nvPicPr>
              <p:cNvPr id="211" name="Picture 21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1139" y="3968405"/>
                <a:ext cx="100154" cy="101823"/>
              </a:xfrm>
              <a:prstGeom prst="rect">
                <a:avLst/>
              </a:prstGeom>
            </p:spPr>
          </p:pic>
          <p:pic>
            <p:nvPicPr>
              <p:cNvPr id="212" name="Picture 21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2759" y="3428755"/>
                <a:ext cx="100154" cy="146892"/>
              </a:xfrm>
              <a:prstGeom prst="rect">
                <a:avLst/>
              </a:prstGeom>
            </p:spPr>
          </p:pic>
          <p:cxnSp>
            <p:nvCxnSpPr>
              <p:cNvPr id="213" name="Straight Connector 212"/>
              <p:cNvCxnSpPr/>
              <p:nvPr/>
            </p:nvCxnSpPr>
            <p:spPr>
              <a:xfrm>
                <a:off x="5667295" y="3757980"/>
                <a:ext cx="566290" cy="263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5634124" y="3587023"/>
                <a:ext cx="614030" cy="17162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5647853" y="3245985"/>
                <a:ext cx="0" cy="5238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6" name="Picture 21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5955" y="3327174"/>
                <a:ext cx="91808" cy="101823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853" y="3045066"/>
                <a:ext cx="3581566" cy="1944123"/>
              </a:xfrm>
              <a:prstGeom prst="rect">
                <a:avLst/>
              </a:prstGeom>
            </p:spPr>
          </p:pic>
        </p:grpSp>
        <p:cxnSp>
          <p:nvCxnSpPr>
            <p:cNvPr id="218" name="Straight Arrow Connector 217"/>
            <p:cNvCxnSpPr/>
            <p:nvPr/>
          </p:nvCxnSpPr>
          <p:spPr>
            <a:xfrm>
              <a:off x="6724147" y="3387685"/>
              <a:ext cx="149720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9" name="Picture 2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698" y="2968517"/>
              <a:ext cx="46482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27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76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 smtClean="0"/>
              <a:t>New </a:t>
            </a:r>
            <a:br>
              <a:rPr lang="en-US" sz="4800" dirty="0" smtClean="0"/>
            </a:br>
            <a:r>
              <a:rPr lang="en-US" sz="4800" i="1" dirty="0" smtClean="0"/>
              <a:t>Off-the-Grid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Imaging</a:t>
            </a:r>
            <a:br>
              <a:rPr lang="en-US" sz="4800" dirty="0" smtClean="0"/>
            </a:br>
            <a:r>
              <a:rPr lang="en-US" sz="4800" dirty="0" smtClean="0"/>
              <a:t>Framework:</a:t>
            </a:r>
            <a:br>
              <a:rPr lang="en-US" sz="4800" dirty="0" smtClean="0"/>
            </a:br>
            <a:r>
              <a:rPr lang="en-US" sz="4800" i="1" dirty="0" smtClean="0">
                <a:solidFill>
                  <a:srgbClr val="FF0000"/>
                </a:solidFill>
              </a:rPr>
              <a:t>Algorithms</a:t>
            </a:r>
            <a:endParaRPr lang="en-US" sz="4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5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1142389" y="993040"/>
            <a:ext cx="7388045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Off-the-Grid Image Recovery: New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Sampling Theorems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+mj-lt"/>
              </a:rPr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Discussion &amp;</a:t>
            </a:r>
            <a:b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9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/>
          <p:cNvSpPr/>
          <p:nvPr/>
        </p:nvSpPr>
        <p:spPr>
          <a:xfrm>
            <a:off x="4575" y="1393536"/>
            <a:ext cx="9139425" cy="4608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Users\Greg\Dropbox\Presentations\ISBI2015\images\fig_kspace1.png"/>
          <p:cNvPicPr>
            <a:picLocks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5" y="3693956"/>
            <a:ext cx="1695315" cy="169531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/>
          <p:cNvSpPr/>
          <p:nvPr/>
        </p:nvSpPr>
        <p:spPr>
          <a:xfrm>
            <a:off x="385855" y="3693956"/>
            <a:ext cx="1695315" cy="1695315"/>
          </a:xfrm>
          <a:prstGeom prst="frame">
            <a:avLst>
              <a:gd name="adj1" fmla="val 36458"/>
            </a:avLst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5" name="Picture 3" descr="C:\Users\Greg\Dropbox\CurveModels\CurveTest\recon\results\paper\fig_SL_K15_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3" y="2047281"/>
            <a:ext cx="1708887" cy="17088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4" idx="3"/>
            <a:endCxn id="3075" idx="2"/>
          </p:cNvCxnSpPr>
          <p:nvPr/>
        </p:nvCxnSpPr>
        <p:spPr>
          <a:xfrm flipV="1">
            <a:off x="2081170" y="3756168"/>
            <a:ext cx="1372047" cy="785446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462665" y="3017905"/>
            <a:ext cx="1526350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LR INPUT</a:t>
            </a:r>
          </a:p>
        </p:txBody>
      </p:sp>
      <p:pic>
        <p:nvPicPr>
          <p:cNvPr id="41" name="Picture 4" descr="C:\Users\Greg\Dropbox\CurveModels\CurveTest\recon\results\isbi\SL_256_fullysampled_TV_re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08" y="3655266"/>
            <a:ext cx="454377" cy="4543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4"/>
          <p:cNvSpPr txBox="1">
            <a:spLocks/>
          </p:cNvSpPr>
          <p:nvPr/>
        </p:nvSpPr>
        <p:spPr>
          <a:xfrm>
            <a:off x="365760" y="17008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Two-stage Super-resolution MRI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Using Off-the-Grid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Piecewise Constant Signal Model [O. &amp; Jacob, ISBI 2015]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75230" y="5386271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084" name="TextBox 3083"/>
          <p:cNvSpPr txBox="1"/>
          <p:nvPr/>
        </p:nvSpPr>
        <p:spPr>
          <a:xfrm>
            <a:off x="270640" y="1214252"/>
            <a:ext cx="4037020" cy="83096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1. Recover edge </a:t>
            </a: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s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et</a:t>
            </a:r>
          </a:p>
        </p:txBody>
      </p:sp>
      <p:cxnSp>
        <p:nvCxnSpPr>
          <p:cNvPr id="65" name="Elbow Connector 64"/>
          <p:cNvCxnSpPr/>
          <p:nvPr/>
        </p:nvCxnSpPr>
        <p:spPr>
          <a:xfrm>
            <a:off x="2081170" y="4541612"/>
            <a:ext cx="2874880" cy="1"/>
          </a:xfrm>
          <a:prstGeom prst="bent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838346" y="1208258"/>
            <a:ext cx="4037020" cy="205059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2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. Recover amplitudes</a:t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3092" name="Rectangle 3091"/>
          <p:cNvSpPr/>
          <p:nvPr/>
        </p:nvSpPr>
        <p:spPr>
          <a:xfrm>
            <a:off x="5471007" y="2962768"/>
            <a:ext cx="2569934" cy="13849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Computational</a:t>
            </a:r>
            <a:b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Challenge!</a:t>
            </a:r>
            <a:endParaRPr lang="en-US" sz="2800" dirty="0">
              <a:solidFill>
                <a:schemeClr val="bg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094" name="Straight Connector 3093"/>
          <p:cNvCxnSpPr>
            <a:stCxn id="3083" idx="0"/>
            <a:endCxn id="3083" idx="2"/>
          </p:cNvCxnSpPr>
          <p:nvPr/>
        </p:nvCxnSpPr>
        <p:spPr>
          <a:xfrm>
            <a:off x="4574288" y="1393536"/>
            <a:ext cx="0" cy="4608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89465" y="5389271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76327" y="1225397"/>
            <a:ext cx="7049651" cy="4774034"/>
            <a:chOff x="9924353" y="1758719"/>
            <a:chExt cx="7049651" cy="4774034"/>
          </a:xfrm>
        </p:grpSpPr>
        <p:sp>
          <p:nvSpPr>
            <p:cNvPr id="18" name="Rectangle 17"/>
            <p:cNvSpPr/>
            <p:nvPr/>
          </p:nvSpPr>
          <p:spPr>
            <a:xfrm>
              <a:off x="12408866" y="1924154"/>
              <a:ext cx="4565138" cy="4608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924353" y="1758719"/>
              <a:ext cx="6792506" cy="4172957"/>
              <a:chOff x="2081170" y="1216315"/>
              <a:chExt cx="6792506" cy="4172957"/>
            </a:xfrm>
          </p:grpSpPr>
          <p:cxnSp>
            <p:nvCxnSpPr>
              <p:cNvPr id="20" name="Elbow Connector 19"/>
              <p:cNvCxnSpPr>
                <a:endCxn id="22" idx="1"/>
              </p:cNvCxnSpPr>
              <p:nvPr/>
            </p:nvCxnSpPr>
            <p:spPr>
              <a:xfrm>
                <a:off x="2081170" y="4541614"/>
                <a:ext cx="2874880" cy="1"/>
              </a:xfrm>
              <a:prstGeom prst="bentConnector3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3462619" y="1216315"/>
                <a:ext cx="5411057" cy="4172957"/>
                <a:chOff x="3462619" y="1216315"/>
                <a:chExt cx="5411057" cy="4172957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956050" y="3693957"/>
                  <a:ext cx="1695315" cy="1695315"/>
                </a:xfrm>
                <a:prstGeom prst="rect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024502" y="3889860"/>
                  <a:ext cx="1558410" cy="1292631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 algn="ctr">
                    <a:buClr>
                      <a:schemeClr val="tx1"/>
                    </a:buClr>
                  </a:pP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Spatial</a:t>
                  </a:r>
                </a:p>
                <a:p>
                  <a:pPr algn="ctr">
                    <a:buClr>
                      <a:schemeClr val="tx1"/>
                    </a:buClr>
                  </a:pPr>
                  <a:r>
                    <a:rPr lang="en-US" sz="24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Domain  </a:t>
                  </a:r>
                  <a:b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</a:b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R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ecovery</a:t>
                  </a:r>
                </a:p>
              </p:txBody>
            </p:sp>
            <p:cxnSp>
              <p:nvCxnSpPr>
                <p:cNvPr id="24" name="Elbow Connector 23"/>
                <p:cNvCxnSpPr>
                  <a:endCxn id="22" idx="0"/>
                </p:cNvCxnSpPr>
                <p:nvPr/>
              </p:nvCxnSpPr>
              <p:spPr>
                <a:xfrm>
                  <a:off x="4307660" y="2901725"/>
                  <a:ext cx="1496048" cy="792232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>
                  <a:off x="6651365" y="4541614"/>
                  <a:ext cx="498425" cy="1"/>
                </a:xfrm>
                <a:prstGeom prst="bentConnector3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3462619" y="2122720"/>
                  <a:ext cx="4992650" cy="757934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 smtClean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Discretize </a:t>
                  </a:r>
                  <a:endParaRPr lang="en-US" sz="2800" b="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lt"/>
                    <a:ea typeface="Roboto Light" pitchFamily="2" charset="0"/>
                    <a:cs typeface="Open Sans Condensed" pitchFamily="34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7004284" y="3017904"/>
                  <a:ext cx="1869392" cy="676052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4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HR OUTPUT</a:t>
                  </a:r>
                </a:p>
              </p:txBody>
            </p:sp>
            <p:pic>
              <p:nvPicPr>
                <p:cNvPr id="28" name="Picture 4" descr="C:\Users\Greg\Dropbox\CurveModels\CurveTest\recon\results\isbi\SL_256_fullysampled_TV_recon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16119" y="3693957"/>
                  <a:ext cx="1695314" cy="1695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4829742" y="1216315"/>
                  <a:ext cx="4037020" cy="830966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2</a:t>
                  </a:r>
                  <a:r>
                    <a:rPr lang="en-US" sz="28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. Recover amplitudes</a:t>
                  </a:r>
                </a:p>
              </p:txBody>
            </p:sp>
          </p:grpSp>
        </p:grpSp>
      </p:grpSp>
      <p:sp>
        <p:nvSpPr>
          <p:cNvPr id="30" name="TextBox 29"/>
          <p:cNvSpPr txBox="1"/>
          <p:nvPr/>
        </p:nvSpPr>
        <p:spPr>
          <a:xfrm>
            <a:off x="5729615" y="5398354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On-the-grid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0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Rectangle 71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-341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“True” measurement model: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858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858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63041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27702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544" name="Oval 543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3" name="Rectangle 872"/>
          <p:cNvSpPr/>
          <p:nvPr/>
        </p:nvSpPr>
        <p:spPr>
          <a:xfrm>
            <a:off x="5715000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74" name="Rectangle 873"/>
          <p:cNvSpPr/>
          <p:nvPr/>
        </p:nvSpPr>
        <p:spPr>
          <a:xfrm>
            <a:off x="1881152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983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2660662" y="2671761"/>
            <a:ext cx="2275411" cy="3586333"/>
            <a:chOff x="2660662" y="2671761"/>
            <a:chExt cx="2275411" cy="3586333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660662" y="4436459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450687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1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473" y="3121245"/>
              <a:ext cx="1371600" cy="1371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382" y="2671761"/>
              <a:ext cx="529781" cy="28632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860" y="5961485"/>
              <a:ext cx="531495" cy="296609"/>
            </a:xfrm>
            <a:prstGeom prst="rect">
              <a:avLst/>
            </a:prstGeom>
          </p:spPr>
        </p:pic>
      </p:grpSp>
      <p:sp>
        <p:nvSpPr>
          <p:cNvPr id="69" name="Rectangle 68"/>
          <p:cNvSpPr/>
          <p:nvPr/>
        </p:nvSpPr>
        <p:spPr>
          <a:xfrm>
            <a:off x="-1805" y="779055"/>
            <a:ext cx="9144000" cy="171431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M</a:t>
            </a:r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atrix representation of annihilation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85" y="894270"/>
            <a:ext cx="2374244" cy="5935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1898" y="1662368"/>
            <a:ext cx="3332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2-D </a:t>
            </a:r>
            <a:r>
              <a:rPr lang="en-US" sz="2400" dirty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onvolution matrix</a:t>
            </a:r>
          </a:p>
          <a:p>
            <a:pPr algn="ctr"/>
            <a:r>
              <a:rPr lang="en-US" sz="2400" dirty="0" smtClean="0">
                <a:latin typeface="+mj-lt"/>
              </a:rPr>
              <a:t>(block </a:t>
            </a:r>
            <a:r>
              <a:rPr lang="en-US" sz="2400" dirty="0" err="1" smtClean="0">
                <a:latin typeface="+mj-lt"/>
              </a:rPr>
              <a:t>Toeplitz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965325" y="3111955"/>
            <a:ext cx="2897120" cy="2745363"/>
            <a:chOff x="5965325" y="3111955"/>
            <a:chExt cx="2897120" cy="2745363"/>
          </a:xfrm>
        </p:grpSpPr>
        <p:pic>
          <p:nvPicPr>
            <p:cNvPr id="15" name="Picture 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325" y="3111955"/>
              <a:ext cx="1536200" cy="2745363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6080846" y="4505144"/>
              <a:ext cx="1228959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5145" y="4228873"/>
              <a:ext cx="1207300" cy="429892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564473" y="3121245"/>
            <a:ext cx="3821836" cy="1882438"/>
            <a:chOff x="3564473" y="3121245"/>
            <a:chExt cx="3821836" cy="1882438"/>
          </a:xfrm>
        </p:grpSpPr>
        <p:sp>
          <p:nvSpPr>
            <p:cNvPr id="11" name="Rectangle 10"/>
            <p:cNvSpPr/>
            <p:nvPr/>
          </p:nvSpPr>
          <p:spPr>
            <a:xfrm>
              <a:off x="3564473" y="31212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42134" y="326742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39858" y="4653065"/>
              <a:ext cx="1344175" cy="85570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063011" y="33145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3564473" y="4505145"/>
              <a:ext cx="498538" cy="49853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4063011" y="4698490"/>
              <a:ext cx="1825504" cy="0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6253918" y="3665417"/>
            <a:ext cx="2555507" cy="2582390"/>
            <a:chOff x="6253918" y="3665417"/>
            <a:chExt cx="2555507" cy="2582390"/>
          </a:xfrm>
        </p:grpSpPr>
        <p:sp>
          <p:nvSpPr>
            <p:cNvPr id="30" name="TextBox 29"/>
            <p:cNvSpPr txBox="1"/>
            <p:nvPr/>
          </p:nvSpPr>
          <p:spPr>
            <a:xfrm>
              <a:off x="6253918" y="5878475"/>
              <a:ext cx="2555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2(#shifts) x (filter size)</a:t>
              </a:r>
              <a:endParaRPr lang="en-US" dirty="0">
                <a:latin typeface="+mj-lt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3665417"/>
              <a:ext cx="69851" cy="56345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96" y="5081220"/>
              <a:ext cx="69851" cy="563456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564473" y="3314590"/>
            <a:ext cx="3821837" cy="1882438"/>
            <a:chOff x="3564473" y="3314590"/>
            <a:chExt cx="3821837" cy="1882438"/>
          </a:xfrm>
        </p:grpSpPr>
        <p:sp>
          <p:nvSpPr>
            <p:cNvPr id="34" name="Rectangle 33"/>
            <p:cNvSpPr/>
            <p:nvPr/>
          </p:nvSpPr>
          <p:spPr>
            <a:xfrm>
              <a:off x="3564473" y="33145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4063011" y="35079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042135" y="345945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042135" y="4842030"/>
              <a:ext cx="1344175" cy="8557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64473" y="4698490"/>
              <a:ext cx="498538" cy="49853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4063011" y="4891835"/>
              <a:ext cx="182550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69145" y="3160970"/>
            <a:ext cx="2044149" cy="2976628"/>
            <a:chOff x="469145" y="3160970"/>
            <a:chExt cx="2044149" cy="2976628"/>
          </a:xfrm>
        </p:grpSpPr>
        <p:pic>
          <p:nvPicPr>
            <p:cNvPr id="7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2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60" y="3600912"/>
              <a:ext cx="1828800" cy="1828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802" y="3160970"/>
              <a:ext cx="351473" cy="286322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469145" y="5429712"/>
              <a:ext cx="20441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g</a:t>
              </a:r>
              <a:r>
                <a:rPr lang="en-US" sz="2000" dirty="0" smtClean="0">
                  <a:latin typeface="+mj-lt"/>
                </a:rPr>
                <a:t>ridded center</a:t>
              </a:r>
            </a:p>
            <a:p>
              <a:pPr algn="ctr"/>
              <a:r>
                <a:rPr lang="en-US" sz="2000" dirty="0" smtClean="0">
                  <a:latin typeface="+mj-lt"/>
                </a:rPr>
                <a:t>Fourier samples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601939" y="1662370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</a:rPr>
              <a:t>v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ector of filter coefficients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474919" y="1393535"/>
            <a:ext cx="173891" cy="2688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093485" y="1470345"/>
            <a:ext cx="169716" cy="268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69747"/>
            <a:ext cx="981456" cy="3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4"/>
          <p:cNvSpPr txBox="1">
            <a:spLocks/>
          </p:cNvSpPr>
          <p:nvPr/>
        </p:nvSpPr>
        <p:spPr>
          <a:xfrm>
            <a:off x="365760" y="-2"/>
            <a:ext cx="8469170" cy="1232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Basis of algorithms: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Annihilation matrix is low-rank</a:t>
            </a:r>
            <a:endParaRPr lang="en-US" sz="2800" dirty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3840" y="1232244"/>
            <a:ext cx="8591090" cy="20395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hape 41"/>
          <p:cNvSpPr txBox="1">
            <a:spLocks/>
          </p:cNvSpPr>
          <p:nvPr/>
        </p:nvSpPr>
        <p:spPr>
          <a:xfrm>
            <a:off x="272185" y="1232244"/>
            <a:ext cx="8534400" cy="24006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4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Prop: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the level-set function is bandlimited to</a:t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and the assumed filter support                     then                               </a:t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4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66" y="1456838"/>
            <a:ext cx="240792" cy="2804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81" y="1962608"/>
            <a:ext cx="1264920" cy="365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5" y="2469478"/>
            <a:ext cx="6812280" cy="509016"/>
          </a:xfrm>
          <a:prstGeom prst="rect">
            <a:avLst/>
          </a:prstGeom>
        </p:spPr>
      </p:pic>
      <p:sp>
        <p:nvSpPr>
          <p:cNvPr id="506" name="TextBox 505"/>
          <p:cNvSpPr txBox="1"/>
          <p:nvPr/>
        </p:nvSpPr>
        <p:spPr>
          <a:xfrm>
            <a:off x="652365" y="6012285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Spatial domain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10" y="6012285"/>
            <a:ext cx="1207008" cy="40538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90" y="5936085"/>
            <a:ext cx="2987040" cy="481584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603325" y="3564385"/>
            <a:ext cx="6776571" cy="1863028"/>
            <a:chOff x="2442" y="3112565"/>
            <a:chExt cx="6776571" cy="1863028"/>
          </a:xfrm>
        </p:grpSpPr>
        <p:grpSp>
          <p:nvGrpSpPr>
            <p:cNvPr id="103" name="Group 102"/>
            <p:cNvGrpSpPr/>
            <p:nvPr/>
          </p:nvGrpSpPr>
          <p:grpSpPr>
            <a:xfrm>
              <a:off x="2334479" y="3112565"/>
              <a:ext cx="1831834" cy="1831270"/>
              <a:chOff x="1831545" y="3392047"/>
              <a:chExt cx="2778264" cy="2777408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1848020" y="3409894"/>
                <a:ext cx="2761789" cy="2743086"/>
                <a:chOff x="3354020" y="3124505"/>
                <a:chExt cx="3678854" cy="3653940"/>
              </a:xfrm>
            </p:grpSpPr>
            <p:sp>
              <p:nvSpPr>
                <p:cNvPr id="278" name="Rectangle 277"/>
                <p:cNvSpPr/>
                <p:nvPr/>
              </p:nvSpPr>
              <p:spPr>
                <a:xfrm>
                  <a:off x="3354020" y="3124505"/>
                  <a:ext cx="3653940" cy="3653940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3354020" y="586496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3358234" y="5560465"/>
                  <a:ext cx="3649726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3354020" y="525597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3354020" y="4951475"/>
                  <a:ext cx="3653940" cy="57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flipH="1">
                  <a:off x="5164551" y="3138209"/>
                  <a:ext cx="16439" cy="3640236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3963010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426750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>
                  <a:off x="457200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487649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548548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>
                  <a:off x="578998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6094475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6398970" y="3139574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>
                  <a:off x="3354020" y="6169455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3354020" y="6473950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3354020" y="403799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>
                  <a:off x="3358234" y="3733495"/>
                  <a:ext cx="3649726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3354020" y="3429000"/>
                  <a:ext cx="3653940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3354020" y="4342485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>
                  <a:off x="3354020" y="4646980"/>
                  <a:ext cx="3678854" cy="0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6703465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3658515" y="3124505"/>
                  <a:ext cx="0" cy="3638871"/>
                </a:xfrm>
                <a:prstGeom prst="line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/>
              <p:cNvGrpSpPr/>
              <p:nvPr/>
            </p:nvGrpSpPr>
            <p:grpSpPr>
              <a:xfrm>
                <a:off x="1831545" y="3392047"/>
                <a:ext cx="2777407" cy="2777408"/>
                <a:chOff x="3354020" y="3078786"/>
                <a:chExt cx="3699659" cy="3699659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365851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96301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426750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457200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87649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518099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548548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578998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609447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39897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03465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365851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96301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26750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457200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487649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518099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548548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578998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609447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639897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6703465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365851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396301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426750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57200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87649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518099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548548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578998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609447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639897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6703465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/>
              </p:nvSpPr>
              <p:spPr>
                <a:xfrm>
                  <a:off x="365851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396301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426750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457200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487649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518099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548548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578998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609447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639897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6703465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365851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396301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426750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457200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487649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518099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548548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578998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609447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639897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6703465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365851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396301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426750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457200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487649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518099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548548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578998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609447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639897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6703465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365851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396301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426750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457200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487649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518099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548548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578998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609447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639897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6703465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365851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396301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426750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457200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487649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518099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548548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578998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609447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639897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6703465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365851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396301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426750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457200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87649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518099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548548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578998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609447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639897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6703465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365851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396301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426750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457200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487649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518099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548548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578998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609447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639897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6703465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5851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96301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426750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457200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487649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518099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548548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578998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/>
                <p:cNvSpPr/>
                <p:nvPr/>
              </p:nvSpPr>
              <p:spPr>
                <a:xfrm>
                  <a:off x="609447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>
                <a:xfrm>
                  <a:off x="639897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6703465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5851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96301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/>
                <p:cNvSpPr/>
                <p:nvPr/>
              </p:nvSpPr>
              <p:spPr>
                <a:xfrm>
                  <a:off x="426750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457200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/>
                <p:cNvSpPr/>
                <p:nvPr/>
              </p:nvSpPr>
              <p:spPr>
                <a:xfrm>
                  <a:off x="487649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/>
                <p:cNvSpPr/>
                <p:nvPr/>
              </p:nvSpPr>
              <p:spPr>
                <a:xfrm>
                  <a:off x="518099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/>
                <p:cNvSpPr/>
                <p:nvPr/>
              </p:nvSpPr>
              <p:spPr>
                <a:xfrm>
                  <a:off x="548548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/>
                <p:cNvSpPr/>
                <p:nvPr/>
              </p:nvSpPr>
              <p:spPr>
                <a:xfrm>
                  <a:off x="578998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/>
                <p:nvPr/>
              </p:nvSpPr>
              <p:spPr>
                <a:xfrm>
                  <a:off x="609447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639897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6703465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65851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/>
                <p:cNvSpPr/>
                <p:nvPr/>
              </p:nvSpPr>
              <p:spPr>
                <a:xfrm>
                  <a:off x="396301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/>
                <p:cNvSpPr/>
                <p:nvPr/>
              </p:nvSpPr>
              <p:spPr>
                <a:xfrm>
                  <a:off x="426750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457200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487649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518099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/>
                <p:cNvSpPr/>
                <p:nvPr/>
              </p:nvSpPr>
              <p:spPr>
                <a:xfrm>
                  <a:off x="548548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/>
                <p:cNvSpPr/>
                <p:nvPr/>
              </p:nvSpPr>
              <p:spPr>
                <a:xfrm>
                  <a:off x="578998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609447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639897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6703465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/>
                <p:cNvSpPr/>
                <p:nvPr/>
              </p:nvSpPr>
              <p:spPr>
                <a:xfrm>
                  <a:off x="700796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/>
                <p:cNvSpPr/>
                <p:nvPr/>
              </p:nvSpPr>
              <p:spPr>
                <a:xfrm>
                  <a:off x="700796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/>
                <p:cNvSpPr/>
                <p:nvPr/>
              </p:nvSpPr>
              <p:spPr>
                <a:xfrm>
                  <a:off x="700796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>
                  <a:off x="700796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00796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700796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700796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700796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700796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/>
                <p:cNvSpPr/>
                <p:nvPr/>
              </p:nvSpPr>
              <p:spPr>
                <a:xfrm>
                  <a:off x="700796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/>
                <p:cNvSpPr/>
                <p:nvPr/>
              </p:nvSpPr>
              <p:spPr>
                <a:xfrm>
                  <a:off x="700796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700796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00796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354020" y="338328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/>
                <p:cNvSpPr/>
                <p:nvPr/>
              </p:nvSpPr>
              <p:spPr>
                <a:xfrm>
                  <a:off x="3354020" y="368777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/>
                <p:cNvSpPr/>
                <p:nvPr/>
              </p:nvSpPr>
              <p:spPr>
                <a:xfrm>
                  <a:off x="3354020" y="399227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/>
                <p:cNvSpPr/>
                <p:nvPr/>
              </p:nvSpPr>
              <p:spPr>
                <a:xfrm>
                  <a:off x="3354020" y="429676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3354020" y="460126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3354020" y="490575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3354020" y="521025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271"/>
                <p:cNvSpPr/>
                <p:nvPr/>
              </p:nvSpPr>
              <p:spPr>
                <a:xfrm>
                  <a:off x="3354020" y="551474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3354020" y="581924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3354020" y="612373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3354020" y="6428231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>
                  <a:off x="3354020" y="307878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3354020" y="6732726"/>
                  <a:ext cx="45719" cy="4571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4" name="Frame 103"/>
            <p:cNvSpPr/>
            <p:nvPr/>
          </p:nvSpPr>
          <p:spPr>
            <a:xfrm>
              <a:off x="2658550" y="3436635"/>
              <a:ext cx="1183129" cy="1181295"/>
            </a:xfrm>
            <a:prstGeom prst="frame">
              <a:avLst>
                <a:gd name="adj1" fmla="val 50000"/>
              </a:avLst>
            </a:prstGeom>
            <a:solidFill>
              <a:schemeClr val="tx1">
                <a:lumMod val="10000"/>
                <a:lumOff val="90000"/>
                <a:alpha val="4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949377" y="3719627"/>
              <a:ext cx="614634" cy="625510"/>
            </a:xfrm>
            <a:prstGeom prst="rect">
              <a:avLst/>
            </a:prstGeom>
            <a:solidFill>
              <a:srgbClr val="FFE1E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016" y="3497266"/>
              <a:ext cx="310063" cy="361086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101" name="Picture 10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627" y="3907050"/>
              <a:ext cx="327208" cy="260554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016" y="4405972"/>
              <a:ext cx="410627" cy="37582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grpSp>
          <p:nvGrpSpPr>
            <p:cNvPr id="301" name="Group 300"/>
            <p:cNvGrpSpPr/>
            <p:nvPr/>
          </p:nvGrpSpPr>
          <p:grpSpPr>
            <a:xfrm>
              <a:off x="4916044" y="3113198"/>
              <a:ext cx="1862969" cy="1862395"/>
              <a:chOff x="4742005" y="3137861"/>
              <a:chExt cx="1862969" cy="1862395"/>
            </a:xfrm>
          </p:grpSpPr>
          <p:grpSp>
            <p:nvGrpSpPr>
              <p:cNvPr id="302" name="Group 301"/>
              <p:cNvGrpSpPr/>
              <p:nvPr/>
            </p:nvGrpSpPr>
            <p:grpSpPr>
              <a:xfrm>
                <a:off x="4742005" y="3137861"/>
                <a:ext cx="1862969" cy="1862395"/>
                <a:chOff x="1831545" y="3392047"/>
                <a:chExt cx="2778264" cy="2777408"/>
              </a:xfrm>
            </p:grpSpPr>
            <p:grpSp>
              <p:nvGrpSpPr>
                <p:cNvPr id="310" name="Group 309"/>
                <p:cNvGrpSpPr/>
                <p:nvPr/>
              </p:nvGrpSpPr>
              <p:grpSpPr>
                <a:xfrm>
                  <a:off x="1848020" y="3409894"/>
                  <a:ext cx="2761789" cy="2743086"/>
                  <a:chOff x="3354020" y="3124505"/>
                  <a:chExt cx="3678854" cy="3653940"/>
                </a:xfrm>
              </p:grpSpPr>
              <p:sp>
                <p:nvSpPr>
                  <p:cNvPr id="481" name="Rectangle 480"/>
                  <p:cNvSpPr/>
                  <p:nvPr/>
                </p:nvSpPr>
                <p:spPr>
                  <a:xfrm>
                    <a:off x="3354020" y="3124505"/>
                    <a:ext cx="3653940" cy="3653940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82" name="Straight Connector 481"/>
                  <p:cNvCxnSpPr/>
                  <p:nvPr/>
                </p:nvCxnSpPr>
                <p:spPr>
                  <a:xfrm>
                    <a:off x="3354020" y="586496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/>
                  <p:cNvCxnSpPr/>
                  <p:nvPr/>
                </p:nvCxnSpPr>
                <p:spPr>
                  <a:xfrm>
                    <a:off x="3358234" y="5560465"/>
                    <a:ext cx="3649726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/>
                  <p:cNvCxnSpPr/>
                  <p:nvPr/>
                </p:nvCxnSpPr>
                <p:spPr>
                  <a:xfrm>
                    <a:off x="3354020" y="525597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>
                    <a:off x="3354020" y="4951475"/>
                    <a:ext cx="3653940" cy="576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/>
                  <p:cNvCxnSpPr/>
                  <p:nvPr/>
                </p:nvCxnSpPr>
                <p:spPr>
                  <a:xfrm flipH="1">
                    <a:off x="5164551" y="3138209"/>
                    <a:ext cx="16439" cy="3640236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/>
                  <p:cNvCxnSpPr/>
                  <p:nvPr/>
                </p:nvCxnSpPr>
                <p:spPr>
                  <a:xfrm>
                    <a:off x="3963010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/>
                  <p:cNvCxnSpPr/>
                  <p:nvPr/>
                </p:nvCxnSpPr>
                <p:spPr>
                  <a:xfrm>
                    <a:off x="426750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457200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/>
                  <p:cNvCxnSpPr/>
                  <p:nvPr/>
                </p:nvCxnSpPr>
                <p:spPr>
                  <a:xfrm>
                    <a:off x="487649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/>
                  <p:cNvCxnSpPr/>
                  <p:nvPr/>
                </p:nvCxnSpPr>
                <p:spPr>
                  <a:xfrm>
                    <a:off x="548548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>
                    <a:off x="578998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>
                    <a:off x="6094475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/>
                  <p:cNvCxnSpPr/>
                  <p:nvPr/>
                </p:nvCxnSpPr>
                <p:spPr>
                  <a:xfrm>
                    <a:off x="6398970" y="3139574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Straight Connector 494"/>
                  <p:cNvCxnSpPr/>
                  <p:nvPr/>
                </p:nvCxnSpPr>
                <p:spPr>
                  <a:xfrm>
                    <a:off x="3354020" y="6169455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Straight Connector 495"/>
                  <p:cNvCxnSpPr/>
                  <p:nvPr/>
                </p:nvCxnSpPr>
                <p:spPr>
                  <a:xfrm>
                    <a:off x="3354020" y="6473950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Straight Connector 496"/>
                  <p:cNvCxnSpPr/>
                  <p:nvPr/>
                </p:nvCxnSpPr>
                <p:spPr>
                  <a:xfrm>
                    <a:off x="3354020" y="403799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Connector 497"/>
                  <p:cNvCxnSpPr/>
                  <p:nvPr/>
                </p:nvCxnSpPr>
                <p:spPr>
                  <a:xfrm>
                    <a:off x="3358234" y="3733495"/>
                    <a:ext cx="3649726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/>
                  <p:cNvCxnSpPr/>
                  <p:nvPr/>
                </p:nvCxnSpPr>
                <p:spPr>
                  <a:xfrm>
                    <a:off x="3354020" y="3429000"/>
                    <a:ext cx="3653940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/>
                  <p:cNvCxnSpPr/>
                  <p:nvPr/>
                </p:nvCxnSpPr>
                <p:spPr>
                  <a:xfrm>
                    <a:off x="3354020" y="4342485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/>
                  <p:cNvCxnSpPr/>
                  <p:nvPr/>
                </p:nvCxnSpPr>
                <p:spPr>
                  <a:xfrm>
                    <a:off x="3354020" y="4646980"/>
                    <a:ext cx="3678854" cy="0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/>
                  <p:cNvCxnSpPr/>
                  <p:nvPr/>
                </p:nvCxnSpPr>
                <p:spPr>
                  <a:xfrm>
                    <a:off x="6703465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Connector 502"/>
                  <p:cNvCxnSpPr/>
                  <p:nvPr/>
                </p:nvCxnSpPr>
                <p:spPr>
                  <a:xfrm>
                    <a:off x="3658515" y="3124505"/>
                    <a:ext cx="0" cy="3638871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1" name="Group 310"/>
                <p:cNvGrpSpPr/>
                <p:nvPr/>
              </p:nvGrpSpPr>
              <p:grpSpPr>
                <a:xfrm>
                  <a:off x="1831545" y="3392047"/>
                  <a:ext cx="2777407" cy="2777408"/>
                  <a:chOff x="3354020" y="3078786"/>
                  <a:chExt cx="3699659" cy="3699659"/>
                </a:xfrm>
              </p:grpSpPr>
              <p:sp>
                <p:nvSpPr>
                  <p:cNvPr id="312" name="Oval 311"/>
                  <p:cNvSpPr/>
                  <p:nvPr/>
                </p:nvSpPr>
                <p:spPr>
                  <a:xfrm>
                    <a:off x="365851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3" name="Oval 312"/>
                  <p:cNvSpPr/>
                  <p:nvPr/>
                </p:nvSpPr>
                <p:spPr>
                  <a:xfrm>
                    <a:off x="396301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>
                  <a:xfrm>
                    <a:off x="426750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>
                    <a:off x="457200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>
                    <a:off x="487649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>
                    <a:off x="518099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>
                    <a:off x="548548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>
                  <a:xfrm>
                    <a:off x="578998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0" name="Oval 319"/>
                  <p:cNvSpPr/>
                  <p:nvPr/>
                </p:nvSpPr>
                <p:spPr>
                  <a:xfrm>
                    <a:off x="609447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>
                  <a:xfrm>
                    <a:off x="639897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>
                    <a:off x="6703465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>
                    <a:off x="365851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>
                    <a:off x="396301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5" name="Oval 324"/>
                  <p:cNvSpPr/>
                  <p:nvPr/>
                </p:nvSpPr>
                <p:spPr>
                  <a:xfrm>
                    <a:off x="426750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Oval 325"/>
                  <p:cNvSpPr/>
                  <p:nvPr/>
                </p:nvSpPr>
                <p:spPr>
                  <a:xfrm>
                    <a:off x="457200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>
                  <a:xfrm>
                    <a:off x="487649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>
                  <a:xfrm>
                    <a:off x="518099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9" name="Oval 328"/>
                  <p:cNvSpPr/>
                  <p:nvPr/>
                </p:nvSpPr>
                <p:spPr>
                  <a:xfrm>
                    <a:off x="548548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Oval 329"/>
                  <p:cNvSpPr/>
                  <p:nvPr/>
                </p:nvSpPr>
                <p:spPr>
                  <a:xfrm>
                    <a:off x="578998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1" name="Oval 330"/>
                  <p:cNvSpPr/>
                  <p:nvPr/>
                </p:nvSpPr>
                <p:spPr>
                  <a:xfrm>
                    <a:off x="609447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2" name="Oval 331"/>
                  <p:cNvSpPr/>
                  <p:nvPr/>
                </p:nvSpPr>
                <p:spPr>
                  <a:xfrm>
                    <a:off x="639897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3" name="Oval 332"/>
                  <p:cNvSpPr/>
                  <p:nvPr/>
                </p:nvSpPr>
                <p:spPr>
                  <a:xfrm>
                    <a:off x="6703465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Oval 333"/>
                  <p:cNvSpPr/>
                  <p:nvPr/>
                </p:nvSpPr>
                <p:spPr>
                  <a:xfrm>
                    <a:off x="365851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Oval 334"/>
                  <p:cNvSpPr/>
                  <p:nvPr/>
                </p:nvSpPr>
                <p:spPr>
                  <a:xfrm>
                    <a:off x="396301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/>
                  <p:cNvSpPr/>
                  <p:nvPr/>
                </p:nvSpPr>
                <p:spPr>
                  <a:xfrm>
                    <a:off x="426750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>
                  <a:xfrm>
                    <a:off x="457200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Oval 337"/>
                  <p:cNvSpPr/>
                  <p:nvPr/>
                </p:nvSpPr>
                <p:spPr>
                  <a:xfrm>
                    <a:off x="487649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>
                  <a:xfrm>
                    <a:off x="518099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>
                  <a:xfrm>
                    <a:off x="548548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>
                  <a:xfrm>
                    <a:off x="578998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>
                  <a:xfrm>
                    <a:off x="609447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>
                  <a:xfrm>
                    <a:off x="639897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" name="Oval 343"/>
                  <p:cNvSpPr/>
                  <p:nvPr/>
                </p:nvSpPr>
                <p:spPr>
                  <a:xfrm>
                    <a:off x="6703465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>
                  <a:xfrm>
                    <a:off x="365851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>
                  <a:xfrm>
                    <a:off x="396301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>
                  <a:xfrm>
                    <a:off x="426750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>
                  <a:xfrm>
                    <a:off x="457200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>
                  <a:xfrm>
                    <a:off x="487649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" name="Oval 349"/>
                  <p:cNvSpPr/>
                  <p:nvPr/>
                </p:nvSpPr>
                <p:spPr>
                  <a:xfrm>
                    <a:off x="518099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>
                  <a:xfrm>
                    <a:off x="548548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" name="Oval 351"/>
                  <p:cNvSpPr/>
                  <p:nvPr/>
                </p:nvSpPr>
                <p:spPr>
                  <a:xfrm>
                    <a:off x="578998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>
                  <a:xfrm>
                    <a:off x="609447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" name="Oval 353"/>
                  <p:cNvSpPr/>
                  <p:nvPr/>
                </p:nvSpPr>
                <p:spPr>
                  <a:xfrm>
                    <a:off x="639897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>
                  <a:xfrm>
                    <a:off x="6703465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6" name="Oval 355"/>
                  <p:cNvSpPr/>
                  <p:nvPr/>
                </p:nvSpPr>
                <p:spPr>
                  <a:xfrm>
                    <a:off x="365851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>
                  <a:xfrm>
                    <a:off x="396301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8" name="Oval 357"/>
                  <p:cNvSpPr/>
                  <p:nvPr/>
                </p:nvSpPr>
                <p:spPr>
                  <a:xfrm>
                    <a:off x="426750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Oval 358"/>
                  <p:cNvSpPr/>
                  <p:nvPr/>
                </p:nvSpPr>
                <p:spPr>
                  <a:xfrm>
                    <a:off x="457200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Oval 359"/>
                  <p:cNvSpPr/>
                  <p:nvPr/>
                </p:nvSpPr>
                <p:spPr>
                  <a:xfrm>
                    <a:off x="487649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Oval 360"/>
                  <p:cNvSpPr/>
                  <p:nvPr/>
                </p:nvSpPr>
                <p:spPr>
                  <a:xfrm>
                    <a:off x="518099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Oval 361"/>
                  <p:cNvSpPr/>
                  <p:nvPr/>
                </p:nvSpPr>
                <p:spPr>
                  <a:xfrm>
                    <a:off x="548548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Oval 362"/>
                  <p:cNvSpPr/>
                  <p:nvPr/>
                </p:nvSpPr>
                <p:spPr>
                  <a:xfrm>
                    <a:off x="578998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Oval 363"/>
                  <p:cNvSpPr/>
                  <p:nvPr/>
                </p:nvSpPr>
                <p:spPr>
                  <a:xfrm>
                    <a:off x="609447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Oval 364"/>
                  <p:cNvSpPr/>
                  <p:nvPr/>
                </p:nvSpPr>
                <p:spPr>
                  <a:xfrm>
                    <a:off x="639897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Oval 365"/>
                  <p:cNvSpPr/>
                  <p:nvPr/>
                </p:nvSpPr>
                <p:spPr>
                  <a:xfrm>
                    <a:off x="6703465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/>
                  <p:cNvSpPr/>
                  <p:nvPr/>
                </p:nvSpPr>
                <p:spPr>
                  <a:xfrm>
                    <a:off x="365851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Oval 367"/>
                  <p:cNvSpPr/>
                  <p:nvPr/>
                </p:nvSpPr>
                <p:spPr>
                  <a:xfrm>
                    <a:off x="396301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/>
                  <p:cNvSpPr/>
                  <p:nvPr/>
                </p:nvSpPr>
                <p:spPr>
                  <a:xfrm>
                    <a:off x="426750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/>
                  <p:cNvSpPr/>
                  <p:nvPr/>
                </p:nvSpPr>
                <p:spPr>
                  <a:xfrm>
                    <a:off x="457200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/>
                  <p:cNvSpPr/>
                  <p:nvPr/>
                </p:nvSpPr>
                <p:spPr>
                  <a:xfrm>
                    <a:off x="487649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/>
                  <p:cNvSpPr/>
                  <p:nvPr/>
                </p:nvSpPr>
                <p:spPr>
                  <a:xfrm>
                    <a:off x="518099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3" name="Oval 372"/>
                  <p:cNvSpPr/>
                  <p:nvPr/>
                </p:nvSpPr>
                <p:spPr>
                  <a:xfrm>
                    <a:off x="548548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Oval 373"/>
                  <p:cNvSpPr/>
                  <p:nvPr/>
                </p:nvSpPr>
                <p:spPr>
                  <a:xfrm>
                    <a:off x="578998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5" name="Oval 374"/>
                  <p:cNvSpPr/>
                  <p:nvPr/>
                </p:nvSpPr>
                <p:spPr>
                  <a:xfrm>
                    <a:off x="609447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Oval 375"/>
                  <p:cNvSpPr/>
                  <p:nvPr/>
                </p:nvSpPr>
                <p:spPr>
                  <a:xfrm>
                    <a:off x="639897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Oval 376"/>
                  <p:cNvSpPr/>
                  <p:nvPr/>
                </p:nvSpPr>
                <p:spPr>
                  <a:xfrm>
                    <a:off x="6703465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Oval 377"/>
                  <p:cNvSpPr/>
                  <p:nvPr/>
                </p:nvSpPr>
                <p:spPr>
                  <a:xfrm>
                    <a:off x="365851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Oval 378"/>
                  <p:cNvSpPr/>
                  <p:nvPr/>
                </p:nvSpPr>
                <p:spPr>
                  <a:xfrm>
                    <a:off x="396301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Oval 379"/>
                  <p:cNvSpPr/>
                  <p:nvPr/>
                </p:nvSpPr>
                <p:spPr>
                  <a:xfrm>
                    <a:off x="426750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Oval 380"/>
                  <p:cNvSpPr/>
                  <p:nvPr/>
                </p:nvSpPr>
                <p:spPr>
                  <a:xfrm>
                    <a:off x="457200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Oval 381"/>
                  <p:cNvSpPr/>
                  <p:nvPr/>
                </p:nvSpPr>
                <p:spPr>
                  <a:xfrm>
                    <a:off x="487649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Oval 382"/>
                  <p:cNvSpPr/>
                  <p:nvPr/>
                </p:nvSpPr>
                <p:spPr>
                  <a:xfrm>
                    <a:off x="518099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Oval 383"/>
                  <p:cNvSpPr/>
                  <p:nvPr/>
                </p:nvSpPr>
                <p:spPr>
                  <a:xfrm>
                    <a:off x="548548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5" name="Oval 384"/>
                  <p:cNvSpPr/>
                  <p:nvPr/>
                </p:nvSpPr>
                <p:spPr>
                  <a:xfrm>
                    <a:off x="578998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6" name="Oval 385"/>
                  <p:cNvSpPr/>
                  <p:nvPr/>
                </p:nvSpPr>
                <p:spPr>
                  <a:xfrm>
                    <a:off x="609447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7" name="Oval 386"/>
                  <p:cNvSpPr/>
                  <p:nvPr/>
                </p:nvSpPr>
                <p:spPr>
                  <a:xfrm>
                    <a:off x="639897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Oval 387"/>
                  <p:cNvSpPr/>
                  <p:nvPr/>
                </p:nvSpPr>
                <p:spPr>
                  <a:xfrm>
                    <a:off x="6703465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9" name="Oval 388"/>
                  <p:cNvSpPr/>
                  <p:nvPr/>
                </p:nvSpPr>
                <p:spPr>
                  <a:xfrm>
                    <a:off x="365851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0" name="Oval 389"/>
                  <p:cNvSpPr/>
                  <p:nvPr/>
                </p:nvSpPr>
                <p:spPr>
                  <a:xfrm>
                    <a:off x="396301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1" name="Oval 390"/>
                  <p:cNvSpPr/>
                  <p:nvPr/>
                </p:nvSpPr>
                <p:spPr>
                  <a:xfrm>
                    <a:off x="426750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Oval 391"/>
                  <p:cNvSpPr/>
                  <p:nvPr/>
                </p:nvSpPr>
                <p:spPr>
                  <a:xfrm>
                    <a:off x="457200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487649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518099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5" name="Oval 394"/>
                  <p:cNvSpPr/>
                  <p:nvPr/>
                </p:nvSpPr>
                <p:spPr>
                  <a:xfrm>
                    <a:off x="548548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Oval 395"/>
                  <p:cNvSpPr/>
                  <p:nvPr/>
                </p:nvSpPr>
                <p:spPr>
                  <a:xfrm>
                    <a:off x="578998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/>
                  <p:cNvSpPr/>
                  <p:nvPr/>
                </p:nvSpPr>
                <p:spPr>
                  <a:xfrm>
                    <a:off x="609447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/>
                  <p:cNvSpPr/>
                  <p:nvPr/>
                </p:nvSpPr>
                <p:spPr>
                  <a:xfrm>
                    <a:off x="639897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Oval 398"/>
                  <p:cNvSpPr/>
                  <p:nvPr/>
                </p:nvSpPr>
                <p:spPr>
                  <a:xfrm>
                    <a:off x="6703465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Oval 399"/>
                  <p:cNvSpPr/>
                  <p:nvPr/>
                </p:nvSpPr>
                <p:spPr>
                  <a:xfrm>
                    <a:off x="365851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Oval 400"/>
                  <p:cNvSpPr/>
                  <p:nvPr/>
                </p:nvSpPr>
                <p:spPr>
                  <a:xfrm>
                    <a:off x="396301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Oval 401"/>
                  <p:cNvSpPr/>
                  <p:nvPr/>
                </p:nvSpPr>
                <p:spPr>
                  <a:xfrm>
                    <a:off x="426750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/>
                  <p:cNvSpPr/>
                  <p:nvPr/>
                </p:nvSpPr>
                <p:spPr>
                  <a:xfrm>
                    <a:off x="457200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487649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518099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Oval 405"/>
                  <p:cNvSpPr/>
                  <p:nvPr/>
                </p:nvSpPr>
                <p:spPr>
                  <a:xfrm>
                    <a:off x="548548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>
                    <a:off x="578998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609447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639897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>
                    <a:off x="6703465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Oval 410"/>
                  <p:cNvSpPr/>
                  <p:nvPr/>
                </p:nvSpPr>
                <p:spPr>
                  <a:xfrm>
                    <a:off x="365851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396301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426750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Oval 413"/>
                  <p:cNvSpPr/>
                  <p:nvPr/>
                </p:nvSpPr>
                <p:spPr>
                  <a:xfrm>
                    <a:off x="457200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5" name="Oval 414"/>
                  <p:cNvSpPr/>
                  <p:nvPr/>
                </p:nvSpPr>
                <p:spPr>
                  <a:xfrm>
                    <a:off x="487649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6" name="Oval 415"/>
                  <p:cNvSpPr/>
                  <p:nvPr/>
                </p:nvSpPr>
                <p:spPr>
                  <a:xfrm>
                    <a:off x="518099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7" name="Oval 416"/>
                  <p:cNvSpPr/>
                  <p:nvPr/>
                </p:nvSpPr>
                <p:spPr>
                  <a:xfrm>
                    <a:off x="548548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8" name="Oval 417"/>
                  <p:cNvSpPr/>
                  <p:nvPr/>
                </p:nvSpPr>
                <p:spPr>
                  <a:xfrm>
                    <a:off x="578998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Oval 418"/>
                  <p:cNvSpPr/>
                  <p:nvPr/>
                </p:nvSpPr>
                <p:spPr>
                  <a:xfrm>
                    <a:off x="609447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Oval 419"/>
                  <p:cNvSpPr/>
                  <p:nvPr/>
                </p:nvSpPr>
                <p:spPr>
                  <a:xfrm>
                    <a:off x="639897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1" name="Oval 420"/>
                  <p:cNvSpPr/>
                  <p:nvPr/>
                </p:nvSpPr>
                <p:spPr>
                  <a:xfrm>
                    <a:off x="6703465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Oval 421"/>
                  <p:cNvSpPr/>
                  <p:nvPr/>
                </p:nvSpPr>
                <p:spPr>
                  <a:xfrm>
                    <a:off x="365851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Oval 422"/>
                  <p:cNvSpPr/>
                  <p:nvPr/>
                </p:nvSpPr>
                <p:spPr>
                  <a:xfrm>
                    <a:off x="396301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4" name="Oval 423"/>
                  <p:cNvSpPr/>
                  <p:nvPr/>
                </p:nvSpPr>
                <p:spPr>
                  <a:xfrm>
                    <a:off x="426750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5" name="Oval 424"/>
                  <p:cNvSpPr/>
                  <p:nvPr/>
                </p:nvSpPr>
                <p:spPr>
                  <a:xfrm>
                    <a:off x="457200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Oval 425"/>
                  <p:cNvSpPr/>
                  <p:nvPr/>
                </p:nvSpPr>
                <p:spPr>
                  <a:xfrm>
                    <a:off x="487649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7" name="Oval 426"/>
                  <p:cNvSpPr/>
                  <p:nvPr/>
                </p:nvSpPr>
                <p:spPr>
                  <a:xfrm>
                    <a:off x="518099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Oval 427"/>
                  <p:cNvSpPr/>
                  <p:nvPr/>
                </p:nvSpPr>
                <p:spPr>
                  <a:xfrm>
                    <a:off x="548548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9" name="Oval 428"/>
                  <p:cNvSpPr/>
                  <p:nvPr/>
                </p:nvSpPr>
                <p:spPr>
                  <a:xfrm>
                    <a:off x="578998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0" name="Oval 429"/>
                  <p:cNvSpPr/>
                  <p:nvPr/>
                </p:nvSpPr>
                <p:spPr>
                  <a:xfrm>
                    <a:off x="609447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Oval 430"/>
                  <p:cNvSpPr/>
                  <p:nvPr/>
                </p:nvSpPr>
                <p:spPr>
                  <a:xfrm>
                    <a:off x="639897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Oval 431"/>
                  <p:cNvSpPr/>
                  <p:nvPr/>
                </p:nvSpPr>
                <p:spPr>
                  <a:xfrm>
                    <a:off x="6703465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Oval 432"/>
                  <p:cNvSpPr/>
                  <p:nvPr/>
                </p:nvSpPr>
                <p:spPr>
                  <a:xfrm>
                    <a:off x="365851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Oval 433"/>
                  <p:cNvSpPr/>
                  <p:nvPr/>
                </p:nvSpPr>
                <p:spPr>
                  <a:xfrm>
                    <a:off x="396301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5" name="Oval 434"/>
                  <p:cNvSpPr/>
                  <p:nvPr/>
                </p:nvSpPr>
                <p:spPr>
                  <a:xfrm>
                    <a:off x="426750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6" name="Oval 435"/>
                  <p:cNvSpPr/>
                  <p:nvPr/>
                </p:nvSpPr>
                <p:spPr>
                  <a:xfrm>
                    <a:off x="457200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Oval 436"/>
                  <p:cNvSpPr/>
                  <p:nvPr/>
                </p:nvSpPr>
                <p:spPr>
                  <a:xfrm>
                    <a:off x="487649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Oval 437"/>
                  <p:cNvSpPr/>
                  <p:nvPr/>
                </p:nvSpPr>
                <p:spPr>
                  <a:xfrm>
                    <a:off x="518099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9" name="Oval 438"/>
                  <p:cNvSpPr/>
                  <p:nvPr/>
                </p:nvSpPr>
                <p:spPr>
                  <a:xfrm>
                    <a:off x="548548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0" name="Oval 439"/>
                  <p:cNvSpPr/>
                  <p:nvPr/>
                </p:nvSpPr>
                <p:spPr>
                  <a:xfrm>
                    <a:off x="578998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1" name="Oval 440"/>
                  <p:cNvSpPr/>
                  <p:nvPr/>
                </p:nvSpPr>
                <p:spPr>
                  <a:xfrm>
                    <a:off x="609447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2" name="Oval 441"/>
                  <p:cNvSpPr/>
                  <p:nvPr/>
                </p:nvSpPr>
                <p:spPr>
                  <a:xfrm>
                    <a:off x="639897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3" name="Oval 442"/>
                  <p:cNvSpPr/>
                  <p:nvPr/>
                </p:nvSpPr>
                <p:spPr>
                  <a:xfrm>
                    <a:off x="6703465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4" name="Oval 443"/>
                  <p:cNvSpPr/>
                  <p:nvPr/>
                </p:nvSpPr>
                <p:spPr>
                  <a:xfrm>
                    <a:off x="365851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5" name="Oval 444"/>
                  <p:cNvSpPr/>
                  <p:nvPr/>
                </p:nvSpPr>
                <p:spPr>
                  <a:xfrm>
                    <a:off x="396301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6" name="Oval 445"/>
                  <p:cNvSpPr/>
                  <p:nvPr/>
                </p:nvSpPr>
                <p:spPr>
                  <a:xfrm>
                    <a:off x="426750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7" name="Oval 446"/>
                  <p:cNvSpPr/>
                  <p:nvPr/>
                </p:nvSpPr>
                <p:spPr>
                  <a:xfrm>
                    <a:off x="457200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>
                  <a:xfrm>
                    <a:off x="487649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Oval 448"/>
                  <p:cNvSpPr/>
                  <p:nvPr/>
                </p:nvSpPr>
                <p:spPr>
                  <a:xfrm>
                    <a:off x="518099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Oval 449"/>
                  <p:cNvSpPr/>
                  <p:nvPr/>
                </p:nvSpPr>
                <p:spPr>
                  <a:xfrm>
                    <a:off x="548548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1" name="Oval 450"/>
                  <p:cNvSpPr/>
                  <p:nvPr/>
                </p:nvSpPr>
                <p:spPr>
                  <a:xfrm>
                    <a:off x="578998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Oval 451"/>
                  <p:cNvSpPr/>
                  <p:nvPr/>
                </p:nvSpPr>
                <p:spPr>
                  <a:xfrm>
                    <a:off x="609447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3" name="Oval 452"/>
                  <p:cNvSpPr/>
                  <p:nvPr/>
                </p:nvSpPr>
                <p:spPr>
                  <a:xfrm>
                    <a:off x="639897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4" name="Oval 453"/>
                  <p:cNvSpPr/>
                  <p:nvPr/>
                </p:nvSpPr>
                <p:spPr>
                  <a:xfrm>
                    <a:off x="6703465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>
                  <a:xfrm>
                    <a:off x="700796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>
                  <a:xfrm>
                    <a:off x="700796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>
                  <a:xfrm>
                    <a:off x="700796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8" name="Oval 457"/>
                  <p:cNvSpPr/>
                  <p:nvPr/>
                </p:nvSpPr>
                <p:spPr>
                  <a:xfrm>
                    <a:off x="700796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9" name="Oval 458"/>
                  <p:cNvSpPr/>
                  <p:nvPr/>
                </p:nvSpPr>
                <p:spPr>
                  <a:xfrm>
                    <a:off x="700796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>
                  <a:xfrm>
                    <a:off x="700796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>
                  <a:xfrm>
                    <a:off x="700796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Oval 461"/>
                  <p:cNvSpPr/>
                  <p:nvPr/>
                </p:nvSpPr>
                <p:spPr>
                  <a:xfrm>
                    <a:off x="700796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3" name="Oval 462"/>
                  <p:cNvSpPr/>
                  <p:nvPr/>
                </p:nvSpPr>
                <p:spPr>
                  <a:xfrm>
                    <a:off x="700796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>
                  <a:xfrm>
                    <a:off x="700796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>
                  <a:xfrm>
                    <a:off x="700796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6" name="Oval 465"/>
                  <p:cNvSpPr/>
                  <p:nvPr/>
                </p:nvSpPr>
                <p:spPr>
                  <a:xfrm>
                    <a:off x="700796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7" name="Oval 466"/>
                  <p:cNvSpPr/>
                  <p:nvPr/>
                </p:nvSpPr>
                <p:spPr>
                  <a:xfrm>
                    <a:off x="700796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8" name="Oval 467"/>
                  <p:cNvSpPr/>
                  <p:nvPr/>
                </p:nvSpPr>
                <p:spPr>
                  <a:xfrm>
                    <a:off x="3354020" y="338328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9" name="Oval 468"/>
                  <p:cNvSpPr/>
                  <p:nvPr/>
                </p:nvSpPr>
                <p:spPr>
                  <a:xfrm>
                    <a:off x="3354020" y="368777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0" name="Oval 469"/>
                  <p:cNvSpPr/>
                  <p:nvPr/>
                </p:nvSpPr>
                <p:spPr>
                  <a:xfrm>
                    <a:off x="3354020" y="399227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1" name="Oval 470"/>
                  <p:cNvSpPr/>
                  <p:nvPr/>
                </p:nvSpPr>
                <p:spPr>
                  <a:xfrm>
                    <a:off x="3354020" y="429676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Oval 471"/>
                  <p:cNvSpPr/>
                  <p:nvPr/>
                </p:nvSpPr>
                <p:spPr>
                  <a:xfrm>
                    <a:off x="3354020" y="460126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3" name="Oval 472"/>
                  <p:cNvSpPr/>
                  <p:nvPr/>
                </p:nvSpPr>
                <p:spPr>
                  <a:xfrm>
                    <a:off x="3354020" y="490575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Oval 473"/>
                  <p:cNvSpPr/>
                  <p:nvPr/>
                </p:nvSpPr>
                <p:spPr>
                  <a:xfrm>
                    <a:off x="3354020" y="521025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5" name="Oval 474"/>
                  <p:cNvSpPr/>
                  <p:nvPr/>
                </p:nvSpPr>
                <p:spPr>
                  <a:xfrm>
                    <a:off x="3354020" y="551474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6" name="Oval 475"/>
                  <p:cNvSpPr/>
                  <p:nvPr/>
                </p:nvSpPr>
                <p:spPr>
                  <a:xfrm>
                    <a:off x="3354020" y="581924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7" name="Oval 476"/>
                  <p:cNvSpPr/>
                  <p:nvPr/>
                </p:nvSpPr>
                <p:spPr>
                  <a:xfrm>
                    <a:off x="3354020" y="612373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8" name="Oval 477"/>
                  <p:cNvSpPr/>
                  <p:nvPr/>
                </p:nvSpPr>
                <p:spPr>
                  <a:xfrm>
                    <a:off x="3354020" y="6428231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9" name="Oval 478"/>
                  <p:cNvSpPr/>
                  <p:nvPr/>
                </p:nvSpPr>
                <p:spPr>
                  <a:xfrm>
                    <a:off x="3354020" y="307878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0" name="Oval 479"/>
                  <p:cNvSpPr/>
                  <p:nvPr/>
                </p:nvSpPr>
                <p:spPr>
                  <a:xfrm>
                    <a:off x="3354020" y="6732726"/>
                    <a:ext cx="45719" cy="45719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03" name="Frame 302"/>
              <p:cNvSpPr/>
              <p:nvPr/>
            </p:nvSpPr>
            <p:spPr>
              <a:xfrm>
                <a:off x="5071584" y="3467439"/>
                <a:ext cx="1203238" cy="1201372"/>
              </a:xfrm>
              <a:prstGeom prst="frame">
                <a:avLst>
                  <a:gd name="adj1" fmla="val 50000"/>
                </a:avLst>
              </a:prstGeom>
              <a:solidFill>
                <a:schemeClr val="tx1">
                  <a:lumMod val="10000"/>
                  <a:lumOff val="90000"/>
                  <a:alpha val="4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372169" y="3773931"/>
                <a:ext cx="625081" cy="61219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cxnSp>
            <p:nvCxnSpPr>
              <p:cNvPr id="305" name="Straight Arrow Connector 304"/>
              <p:cNvCxnSpPr/>
              <p:nvPr/>
            </p:nvCxnSpPr>
            <p:spPr>
              <a:xfrm>
                <a:off x="5389552" y="3774002"/>
                <a:ext cx="258711" cy="26581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Rectangle 305"/>
              <p:cNvSpPr/>
              <p:nvPr/>
            </p:nvSpPr>
            <p:spPr>
              <a:xfrm>
                <a:off x="5664466" y="4057551"/>
                <a:ext cx="608876" cy="618409"/>
              </a:xfrm>
              <a:prstGeom prst="rect">
                <a:avLst/>
              </a:prstGeom>
              <a:solidFill>
                <a:srgbClr val="FFE1E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7" name="Picture 30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9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7737" y="4453180"/>
                <a:ext cx="417606" cy="382215"/>
              </a:xfrm>
              <a:prstGeom prst="rect">
                <a:avLst/>
              </a:prstGeom>
              <a:effectLst>
                <a:glow rad="101600">
                  <a:schemeClr val="bg1">
                    <a:alpha val="60000"/>
                  </a:schemeClr>
                </a:glow>
              </a:effectLst>
            </p:spPr>
          </p:pic>
          <p:pic>
            <p:nvPicPr>
              <p:cNvPr id="308" name="Picture 30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784" y="4252286"/>
                <a:ext cx="328328" cy="261446"/>
              </a:xfrm>
              <a:prstGeom prst="rect">
                <a:avLst/>
              </a:prstGeom>
            </p:spPr>
          </p:pic>
        </p:grpSp>
        <p:sp>
          <p:nvSpPr>
            <p:cNvPr id="505" name="TextBox 504"/>
            <p:cNvSpPr txBox="1"/>
            <p:nvPr/>
          </p:nvSpPr>
          <p:spPr>
            <a:xfrm>
              <a:off x="2442" y="3657962"/>
              <a:ext cx="2282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1"/>
                  </a:solidFill>
                  <a:latin typeface="+mj-lt"/>
                </a:rPr>
                <a:t>Fourier domain</a:t>
              </a:r>
              <a:endParaRPr lang="en-US" sz="2400" dirty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512" name="Straight Arrow Connector 511"/>
            <p:cNvCxnSpPr/>
            <p:nvPr/>
          </p:nvCxnSpPr>
          <p:spPr>
            <a:xfrm>
              <a:off x="4194642" y="4011367"/>
              <a:ext cx="689485" cy="2759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3" name="Straight Arrow Connector 512"/>
          <p:cNvCxnSpPr/>
          <p:nvPr/>
        </p:nvCxnSpPr>
        <p:spPr>
          <a:xfrm>
            <a:off x="4850754" y="6168119"/>
            <a:ext cx="689485" cy="27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4"/>
          <p:cNvSpPr txBox="1">
            <a:spLocks/>
          </p:cNvSpPr>
          <p:nvPr/>
        </p:nvSpPr>
        <p:spPr>
          <a:xfrm>
            <a:off x="365760" y="-2"/>
            <a:ext cx="8469170" cy="1232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Basis of algorithms: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Annihilation matrix is low-rank</a:t>
            </a:r>
            <a:endParaRPr lang="en-US" sz="2800" dirty="0">
              <a:solidFill>
                <a:srgbClr val="0808D6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3840" y="1232244"/>
            <a:ext cx="8591090" cy="20395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hape 41"/>
          <p:cNvSpPr txBox="1">
            <a:spLocks/>
          </p:cNvSpPr>
          <p:nvPr/>
        </p:nvSpPr>
        <p:spPr>
          <a:xfrm>
            <a:off x="272185" y="1232244"/>
            <a:ext cx="8534400" cy="24006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" sz="24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Prop: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If the level-set function is bandlimited to</a:t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and the assumed filter support                     then                               </a:t>
            </a:r>
            <a:b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  </a:t>
            </a:r>
            <a: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" sz="24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66" y="1456838"/>
            <a:ext cx="240792" cy="2804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81" y="1962608"/>
            <a:ext cx="1264920" cy="3657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5" y="2469478"/>
            <a:ext cx="6812280" cy="509016"/>
          </a:xfrm>
          <a:prstGeom prst="rect">
            <a:avLst/>
          </a:prstGeom>
        </p:spPr>
      </p:pic>
      <p:grpSp>
        <p:nvGrpSpPr>
          <p:cNvPr id="504" name="Group 503"/>
          <p:cNvGrpSpPr/>
          <p:nvPr/>
        </p:nvGrpSpPr>
        <p:grpSpPr>
          <a:xfrm>
            <a:off x="613565" y="3091217"/>
            <a:ext cx="7806716" cy="3773596"/>
            <a:chOff x="288117" y="2963097"/>
            <a:chExt cx="7806716" cy="3773596"/>
          </a:xfrm>
        </p:grpSpPr>
        <p:grpSp>
          <p:nvGrpSpPr>
            <p:cNvPr id="507" name="Group 506"/>
            <p:cNvGrpSpPr/>
            <p:nvPr/>
          </p:nvGrpSpPr>
          <p:grpSpPr>
            <a:xfrm>
              <a:off x="1875248" y="2963097"/>
              <a:ext cx="6219585" cy="3773596"/>
              <a:chOff x="307528" y="1644428"/>
              <a:chExt cx="5464772" cy="3315631"/>
            </a:xfrm>
          </p:grpSpPr>
          <p:pic>
            <p:nvPicPr>
              <p:cNvPr id="509" name="Picture 12" descr="C:\Users\Greg\Dropbox\Papers\superresolution\images\SL_nonoise_sampmask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311" y="2200697"/>
                <a:ext cx="1973664" cy="1973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0" name="Rectangle 509"/>
              <p:cNvSpPr/>
              <p:nvPr/>
            </p:nvSpPr>
            <p:spPr>
              <a:xfrm>
                <a:off x="1721751" y="3093427"/>
                <a:ext cx="240783" cy="19894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TextBox 510"/>
              <p:cNvSpPr txBox="1"/>
              <p:nvPr/>
            </p:nvSpPr>
            <p:spPr>
              <a:xfrm>
                <a:off x="844151" y="1644428"/>
                <a:ext cx="2073511" cy="1135757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Fourier domain </a:t>
                </a:r>
                <a:b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</a:br>
                <a:endParaRPr lang="en-US" sz="2400" b="0" dirty="0" smtClean="0"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  <p:sp>
            <p:nvSpPr>
              <p:cNvPr id="514" name="TextBox 513"/>
              <p:cNvSpPr txBox="1"/>
              <p:nvPr/>
            </p:nvSpPr>
            <p:spPr>
              <a:xfrm>
                <a:off x="307528" y="4031714"/>
                <a:ext cx="2828446" cy="594006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Assumed filter: 33x25</a:t>
                </a:r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  <p:cxnSp>
            <p:nvCxnSpPr>
              <p:cNvPr id="515" name="Straight Arrow Connector 514"/>
              <p:cNvCxnSpPr/>
              <p:nvPr/>
            </p:nvCxnSpPr>
            <p:spPr>
              <a:xfrm flipV="1">
                <a:off x="1418992" y="3292373"/>
                <a:ext cx="302759" cy="84883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6" name="Picture 15" descr="C:\Users\Greg\Dropbox\Presentations\ISBI2015new\isbipres_SL_LR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5002" y="2184007"/>
                <a:ext cx="589772" cy="365625"/>
              </a:xfrm>
              <a:prstGeom prst="rect">
                <a:avLst/>
              </a:prstGeom>
              <a:noFill/>
              <a:ln w="19050">
                <a:solidFill>
                  <a:schemeClr val="bg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17" name="Group 516"/>
              <p:cNvGrpSpPr/>
              <p:nvPr/>
            </p:nvGrpSpPr>
            <p:grpSpPr>
              <a:xfrm>
                <a:off x="3381444" y="2764921"/>
                <a:ext cx="2227491" cy="1429199"/>
                <a:chOff x="3381444" y="2764921"/>
                <a:chExt cx="2227491" cy="1429199"/>
              </a:xfrm>
            </p:grpSpPr>
            <p:pic>
              <p:nvPicPr>
                <p:cNvPr id="522" name="Picture 14" descr="C:\Users\Greg\Dropbox\Presentations\ISBI2015new\isbipres_SL_singval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1444" y="2764921"/>
                  <a:ext cx="2227491" cy="1429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23" name="Straight Connector 522"/>
                <p:cNvCxnSpPr/>
                <p:nvPr/>
              </p:nvCxnSpPr>
              <p:spPr>
                <a:xfrm>
                  <a:off x="4314685" y="3479521"/>
                  <a:ext cx="0" cy="60394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8" name="Rectangle 517"/>
              <p:cNvSpPr/>
              <p:nvPr/>
            </p:nvSpPr>
            <p:spPr>
              <a:xfrm>
                <a:off x="1045642" y="4554422"/>
                <a:ext cx="2180581" cy="405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/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Samples: 65x49 </a:t>
                </a:r>
                <a:endParaRPr lang="en-US" sz="24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pic>
            <p:nvPicPr>
              <p:cNvPr id="519" name="Picture 51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5925" y="2267546"/>
                <a:ext cx="1202436" cy="381762"/>
              </a:xfrm>
              <a:prstGeom prst="rect">
                <a:avLst/>
              </a:prstGeom>
            </p:spPr>
          </p:pic>
          <p:sp>
            <p:nvSpPr>
              <p:cNvPr id="520" name="Rectangle 519"/>
              <p:cNvSpPr/>
              <p:nvPr/>
            </p:nvSpPr>
            <p:spPr>
              <a:xfrm>
                <a:off x="3841961" y="4406807"/>
                <a:ext cx="1930339" cy="405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  <a:ea typeface="Roboto Light" pitchFamily="2" charset="0"/>
                    <a:cs typeface="Open Sans Condensed" pitchFamily="34" charset="0"/>
                  </a:rPr>
                  <a:t>R</a:t>
                </a:r>
                <a: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ank     300</a:t>
                </a:r>
                <a:endParaRPr lang="en-US" sz="2400" dirty="0">
                  <a:latin typeface="+mj-lt"/>
                </a:endParaRPr>
              </a:p>
            </p:txBody>
          </p:sp>
          <p:pic>
            <p:nvPicPr>
              <p:cNvPr id="521" name="Picture 52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7143" y="4554422"/>
                <a:ext cx="172305" cy="110409"/>
              </a:xfrm>
              <a:prstGeom prst="rect">
                <a:avLst/>
              </a:prstGeom>
            </p:spPr>
          </p:pic>
        </p:grpSp>
        <p:sp>
          <p:nvSpPr>
            <p:cNvPr id="508" name="Rectangle 507"/>
            <p:cNvSpPr/>
            <p:nvPr/>
          </p:nvSpPr>
          <p:spPr>
            <a:xfrm>
              <a:off x="288117" y="3162334"/>
              <a:ext cx="19736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Example: </a:t>
              </a:r>
              <a:br>
                <a:rPr lang="en" sz="2400" b="1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</a:br>
              <a:r>
                <a:rPr lang="en" sz="2400" dirty="0" smtClean="0">
                  <a:latin typeface="Roboto Light" pitchFamily="2" charset="0"/>
                  <a:ea typeface="Roboto Light" pitchFamily="2" charset="0"/>
                  <a:cs typeface="Open Sans Condensed" pitchFamily="34" charset="0"/>
                </a:rPr>
                <a:t>Shepp-Logan</a:t>
              </a:r>
              <a:endParaRPr lang="en-US" sz="2400" dirty="0"/>
            </a:p>
          </p:txBody>
        </p:sp>
      </p:grpSp>
      <p:pic>
        <p:nvPicPr>
          <p:cNvPr id="524" name="Picture 5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0" y="4121451"/>
            <a:ext cx="1613005" cy="16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3" name="Group 9242"/>
          <p:cNvGrpSpPr/>
          <p:nvPr/>
        </p:nvGrpSpPr>
        <p:grpSpPr>
          <a:xfrm>
            <a:off x="649539" y="625435"/>
            <a:ext cx="6632542" cy="1715633"/>
            <a:chOff x="649539" y="625435"/>
            <a:chExt cx="6632542" cy="1715633"/>
          </a:xfrm>
        </p:grpSpPr>
        <p:pic>
          <p:nvPicPr>
            <p:cNvPr id="77" name="Picture 14" descr="C:\Users\Greg\Dropbox\Presentations\ISBI2015new\isbipres_SL_singval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100" y="1095057"/>
              <a:ext cx="1941981" cy="124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7" name="Picture 92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630" y="625435"/>
              <a:ext cx="1120140" cy="381762"/>
            </a:xfrm>
            <a:prstGeom prst="rect">
              <a:avLst/>
            </a:prstGeom>
          </p:spPr>
        </p:pic>
        <p:grpSp>
          <p:nvGrpSpPr>
            <p:cNvPr id="9241" name="Group 9240"/>
            <p:cNvGrpSpPr/>
            <p:nvPr/>
          </p:nvGrpSpPr>
          <p:grpSpPr>
            <a:xfrm>
              <a:off x="649539" y="751208"/>
              <a:ext cx="3148835" cy="1141592"/>
              <a:chOff x="649539" y="751208"/>
              <a:chExt cx="3148835" cy="1141592"/>
            </a:xfrm>
          </p:grpSpPr>
          <p:pic>
            <p:nvPicPr>
              <p:cNvPr id="9236" name="Picture 923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752" y="1447411"/>
                <a:ext cx="2309622" cy="445389"/>
              </a:xfrm>
              <a:prstGeom prst="rect">
                <a:avLst/>
              </a:prstGeom>
            </p:spPr>
          </p:pic>
          <p:sp>
            <p:nvSpPr>
              <p:cNvPr id="9240" name="TextBox 9239"/>
              <p:cNvSpPr txBox="1"/>
              <p:nvPr/>
            </p:nvSpPr>
            <p:spPr>
              <a:xfrm>
                <a:off x="649539" y="751208"/>
                <a:ext cx="2449679" cy="738633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1. Compute SVD</a:t>
                </a:r>
                <a:endParaRPr lang="en-US" sz="2400" b="0" dirty="0" smtClean="0">
                  <a:solidFill>
                    <a:schemeClr val="tx1"/>
                  </a:solidFill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</p:grpSp>
      </p:grpSp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Stage 1: Robust annihilting filter estimation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130142" y="112052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Average over entire null-space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ym typeface="Wingdings" pitchFamily="2" charset="2"/>
              </a:rPr>
              <a:t>Eliminates spurious zeros / improves robustness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Generalizes Spectral MUSIC </a:t>
            </a:r>
          </a:p>
        </p:txBody>
      </p:sp>
      <p:pic>
        <p:nvPicPr>
          <p:cNvPr id="9222" name="Picture 6" descr="C:\Users\Greg\Dropbox\CurveModels\CurveTest\recon\isbipres_SL_mask_null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00" y="4666286"/>
            <a:ext cx="1343541" cy="134354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45" name="Group 9244"/>
          <p:cNvGrpSpPr/>
          <p:nvPr/>
        </p:nvGrpSpPr>
        <p:grpSpPr>
          <a:xfrm>
            <a:off x="649539" y="3137895"/>
            <a:ext cx="7864772" cy="1152018"/>
            <a:chOff x="649539" y="3137895"/>
            <a:chExt cx="7864772" cy="1152018"/>
          </a:xfrm>
        </p:grpSpPr>
        <p:pic>
          <p:nvPicPr>
            <p:cNvPr id="9234" name="Picture 923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432" y="3876528"/>
              <a:ext cx="7032879" cy="413385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649539" y="3137895"/>
              <a:ext cx="5224477" cy="738633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dirty="0" smtClean="0">
                  <a:latin typeface="+mj-lt"/>
                  <a:ea typeface="Roboto Light" pitchFamily="2" charset="0"/>
                  <a:cs typeface="Open Sans Condensed" pitchFamily="34" charset="0"/>
                </a:rPr>
                <a:t>3. Compute sum-of-squares average</a:t>
              </a:r>
              <a:endPara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85855" y="4658682"/>
            <a:ext cx="8141226" cy="2037976"/>
            <a:chOff x="385855" y="4658682"/>
            <a:chExt cx="8141226" cy="2037976"/>
          </a:xfrm>
        </p:grpSpPr>
        <p:grpSp>
          <p:nvGrpSpPr>
            <p:cNvPr id="9246" name="Group 9245"/>
            <p:cNvGrpSpPr/>
            <p:nvPr/>
          </p:nvGrpSpPr>
          <p:grpSpPr>
            <a:xfrm>
              <a:off x="385855" y="4658682"/>
              <a:ext cx="8141226" cy="2037976"/>
              <a:chOff x="385855" y="4658682"/>
              <a:chExt cx="8141226" cy="2037976"/>
            </a:xfrm>
          </p:grpSpPr>
          <p:pic>
            <p:nvPicPr>
              <p:cNvPr id="9218" name="Picture 2" descr="C:\Users\Greg\Dropbox\CurveModels\CurveTest\recon\isbipres_SL_mask_null3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3540" y="4658682"/>
                <a:ext cx="1343541" cy="13435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0" name="Picture 4" descr="C:\Users\Greg\Dropbox\CurveModels\CurveTest\recon\isbipres_SL_mask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855" y="4668960"/>
                <a:ext cx="1343541" cy="1343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1" name="Picture 5" descr="C:\Users\Greg\Dropbox\CurveModels\CurveTest\recon\isbipres_SL_mask_null1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7950" y="4671927"/>
                <a:ext cx="1343541" cy="13435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5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2555" y="5199469"/>
                <a:ext cx="1202817" cy="272034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650" y="5279779"/>
                <a:ext cx="274701" cy="101346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900" y="5199469"/>
                <a:ext cx="274701" cy="272034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676882" y="6020606"/>
                <a:ext cx="3933362" cy="676052"/>
              </a:xfrm>
              <a:prstGeom prst="rect">
                <a:avLst/>
              </a:prstGeom>
            </p:spPr>
            <p:txBody>
              <a:bodyPr wrap="squar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 smtClean="0">
                    <a:solidFill>
                      <a:srgbClr val="0070C0"/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Recover common zeros</a:t>
                </a:r>
                <a:endParaRPr lang="en-US" sz="2400" b="0" dirty="0" smtClean="0">
                  <a:solidFill>
                    <a:srgbClr val="0070C0"/>
                  </a:solidFill>
                  <a:latin typeface="+mj-lt"/>
                  <a:ea typeface="Roboto Light" pitchFamily="2" charset="0"/>
                  <a:cs typeface="Open Sans Condensed" pitchFamily="34" charset="0"/>
                </a:endParaRPr>
              </a:p>
            </p:txBody>
          </p:sp>
        </p:grpSp>
        <p:cxnSp>
          <p:nvCxnSpPr>
            <p:cNvPr id="66" name="Straight Connector 65"/>
            <p:cNvCxnSpPr/>
            <p:nvPr/>
          </p:nvCxnSpPr>
          <p:spPr>
            <a:xfrm>
              <a:off x="1057625" y="6020606"/>
              <a:ext cx="164930" cy="1488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649539" y="1906525"/>
            <a:ext cx="6810629" cy="1215235"/>
            <a:chOff x="649539" y="1906525"/>
            <a:chExt cx="6810629" cy="1215235"/>
          </a:xfrm>
        </p:grpSpPr>
        <p:sp>
          <p:nvSpPr>
            <p:cNvPr id="9231" name="Right Brace 9230"/>
            <p:cNvSpPr/>
            <p:nvPr/>
          </p:nvSpPr>
          <p:spPr>
            <a:xfrm rot="16200000">
              <a:off x="6578820" y="1921446"/>
              <a:ext cx="249316" cy="1344175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49539" y="1906525"/>
              <a:ext cx="6810629" cy="1215235"/>
              <a:chOff x="649539" y="1906525"/>
              <a:chExt cx="6810629" cy="1215235"/>
            </a:xfrm>
          </p:grpSpPr>
          <p:grpSp>
            <p:nvGrpSpPr>
              <p:cNvPr id="9244" name="Group 9243"/>
              <p:cNvGrpSpPr/>
              <p:nvPr/>
            </p:nvGrpSpPr>
            <p:grpSpPr>
              <a:xfrm>
                <a:off x="649539" y="1906525"/>
                <a:ext cx="6638074" cy="738633"/>
                <a:chOff x="649539" y="1906525"/>
                <a:chExt cx="6638074" cy="738633"/>
              </a:xfrm>
            </p:grpSpPr>
            <p:sp>
              <p:nvSpPr>
                <p:cNvPr id="9232" name="Rectangle 9231"/>
                <p:cNvSpPr/>
                <p:nvPr/>
              </p:nvSpPr>
              <p:spPr>
                <a:xfrm>
                  <a:off x="6159254" y="2124400"/>
                  <a:ext cx="1128359" cy="307240"/>
                </a:xfrm>
                <a:prstGeom prst="rect">
                  <a:avLst/>
                </a:prstGeom>
                <a:solidFill>
                  <a:srgbClr val="C00000">
                    <a:alpha val="2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649539" y="1906525"/>
                  <a:ext cx="3066835" cy="738633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4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2</a:t>
                  </a: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. Identify </a:t>
                  </a:r>
                  <a:r>
                    <a:rPr lang="en-US" sz="2400" b="1" dirty="0" smtClean="0">
                      <a:solidFill>
                        <a:srgbClr val="C00000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null </a:t>
                  </a:r>
                  <a:r>
                    <a:rPr lang="en-US" sz="2400" b="1" dirty="0">
                      <a:solidFill>
                        <a:srgbClr val="C00000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s</a:t>
                  </a:r>
                  <a:r>
                    <a:rPr lang="en-US" sz="2400" b="1" dirty="0" smtClean="0">
                      <a:solidFill>
                        <a:srgbClr val="C00000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pace</a:t>
                  </a:r>
                </a:p>
              </p:txBody>
            </p:sp>
          </p:grpSp>
          <p:pic>
            <p:nvPicPr>
              <p:cNvPr id="67" name="Picture 66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755" y="2767049"/>
                <a:ext cx="5971413" cy="3547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836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32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Stage 2: Weighted TV Recovery</a:t>
            </a:r>
            <a:endParaRPr lang="en-US" sz="32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8" y="2964261"/>
            <a:ext cx="5438013" cy="762762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943936" y="1906525"/>
            <a:ext cx="0" cy="8449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40100" y="1906525"/>
            <a:ext cx="484212" cy="8449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12610" y="2052929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rPr>
              <a:t>d</a:t>
            </a:r>
            <a:r>
              <a:rPr lang="en-US" sz="2400" dirty="0" smtClean="0">
                <a:solidFill>
                  <a:schemeClr val="bg2">
                    <a:lumMod val="65000"/>
                  </a:schemeClr>
                </a:solidFill>
                <a:latin typeface="+mj-lt"/>
              </a:rPr>
              <a:t>iscretize</a:t>
            </a:r>
            <a:endParaRPr lang="en-US" sz="2400" dirty="0">
              <a:solidFill>
                <a:schemeClr val="bg2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97214" y="2042614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chemeClr val="bg2">
                    <a:lumMod val="65000"/>
                  </a:schemeClr>
                </a:solidFill>
                <a:latin typeface="+mj-lt"/>
              </a:rPr>
              <a:t>elax</a:t>
            </a:r>
            <a:endParaRPr lang="en-US" sz="2400" dirty="0">
              <a:solidFill>
                <a:schemeClr val="bg2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1" name="Picture 4" descr="C:\Users\Greg\Dropbox\CurveModels\CurveTest\recon\isbipres_SL_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37" y="4139859"/>
            <a:ext cx="1992157" cy="199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840499" y="3952722"/>
            <a:ext cx="5094634" cy="3446041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x = discrete spatial domain image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>
                <a:latin typeface="+mj-lt"/>
                <a:ea typeface="Roboto Light" pitchFamily="2" charset="0"/>
                <a:cs typeface="Open Sans Condensed" pitchFamily="34" charset="0"/>
              </a:rPr>
              <a:t>D = discrete 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gradient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A = Fourier </a:t>
            </a:r>
            <a:r>
              <a:rPr lang="en-US" sz="2400" dirty="0" err="1" smtClean="0">
                <a:latin typeface="+mj-lt"/>
                <a:ea typeface="Roboto Light" pitchFamily="2" charset="0"/>
                <a:cs typeface="Open Sans Condensed" pitchFamily="34" charset="0"/>
              </a:rPr>
              <a:t>undersampling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 operator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b = k-space samples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sz="2400" dirty="0" smtClean="0">
              <a:latin typeface="+mj-lt"/>
              <a:ea typeface="Roboto Light" pitchFamily="2" charset="0"/>
              <a:cs typeface="Open Sans Condensed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sz="240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2389958" y="3405678"/>
            <a:ext cx="0" cy="659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04060" y="6012438"/>
            <a:ext cx="2277481" cy="676052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Edge weights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5" y="1297535"/>
            <a:ext cx="7443597" cy="6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9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880" y="1278320"/>
            <a:ext cx="8135539" cy="46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5857984" y="208482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800960" y="254446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836425" y="208482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779401" y="2544465"/>
            <a:ext cx="307240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12922" y="4174370"/>
            <a:ext cx="345645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90780" y="4174370"/>
            <a:ext cx="345645" cy="30724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4"/>
          <p:cNvSpPr txBox="1">
            <a:spLocks/>
          </p:cNvSpPr>
          <p:nvPr/>
        </p:nvSpPr>
        <p:spPr>
          <a:xfrm>
            <a:off x="454431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21383A"/>
                </a:solidFill>
                <a:ea typeface="Roboto Medium" pitchFamily="2" charset="0"/>
                <a:cs typeface="Arial" pitchFamily="34" charset="0"/>
              </a:rPr>
              <a:t>Super-resolution of MRI Medical Phantoms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0018" y="6169455"/>
            <a:ext cx="5747056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dirty="0" smtClean="0">
                <a:latin typeface="+mj-lt"/>
                <a:ea typeface="Roboto Light" pitchFamily="2" charset="0"/>
                <a:cs typeface="Open Sans Condensed" pitchFamily="34" charset="0"/>
              </a:rPr>
              <a:t>Analytical phantoms from </a:t>
            </a:r>
            <a:r>
              <a:rPr lang="en-US" sz="20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[</a:t>
            </a:r>
            <a:r>
              <a:rPr lang="en-US" sz="2000" i="1" dirty="0" err="1" smtClean="0">
                <a:latin typeface="+mj-lt"/>
              </a:rPr>
              <a:t>Guerquin</a:t>
            </a:r>
            <a:r>
              <a:rPr lang="en-US" sz="2000" i="1" dirty="0" smtClean="0">
                <a:latin typeface="+mj-lt"/>
              </a:rPr>
              <a:t>-Kern, 2012]</a:t>
            </a:r>
            <a:endParaRPr lang="en-US" sz="200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pic>
        <p:nvPicPr>
          <p:cNvPr id="33" name="Picture 12" descr="C:\Users\Greg\Dropbox\Papers\superresolution\images\SL_nonoise_sampmas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" y="993040"/>
            <a:ext cx="913485" cy="9134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Greg\Dropbox\Presentations\ISBI2015\images\exp\brain_nonoise_smallfilter_sampmas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" y="3429000"/>
            <a:ext cx="898990" cy="89899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65812" y="764767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b="1" dirty="0" smtClean="0">
                <a:solidFill>
                  <a:srgbClr val="F9F9F9"/>
                </a:solidFill>
                <a:ea typeface="Roboto Light" pitchFamily="2" charset="0"/>
                <a:cs typeface="Open Sans Condensed" pitchFamily="34" charset="0"/>
              </a:rPr>
              <a:t>x8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5812" y="3202443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b="1" dirty="0" smtClean="0">
                <a:solidFill>
                  <a:srgbClr val="F9F9F9"/>
                </a:solidFill>
                <a:ea typeface="Roboto Light" pitchFamily="2" charset="0"/>
                <a:cs typeface="Open Sans Condensed" pitchFamily="34" charset="0"/>
              </a:rPr>
              <a:t>x4</a:t>
            </a:r>
          </a:p>
        </p:txBody>
      </p:sp>
      <p:sp>
        <p:nvSpPr>
          <p:cNvPr id="2" name="Rectangle 1"/>
          <p:cNvSpPr/>
          <p:nvPr/>
        </p:nvSpPr>
        <p:spPr>
          <a:xfrm>
            <a:off x="6448097" y="1143000"/>
            <a:ext cx="2333296" cy="48006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428625"/>
            <a:ext cx="1028700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C:\Users\Greg\Dropbox\Presentations\ISBI2015\images\exp\knee2_sampmas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9" y="822958"/>
            <a:ext cx="918060" cy="9180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5863" y="582554"/>
            <a:ext cx="452338" cy="594107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21383A"/>
              </a:buClr>
            </a:pPr>
            <a:r>
              <a:rPr lang="en-US" sz="2000" b="1" dirty="0" smtClean="0">
                <a:solidFill>
                  <a:srgbClr val="F9F9F9"/>
                </a:solidFill>
                <a:ea typeface="Roboto Light" pitchFamily="2" charset="0"/>
                <a:cs typeface="Open Sans Condensed" pitchFamily="34" charset="0"/>
              </a:rPr>
              <a:t>x2</a:t>
            </a:r>
          </a:p>
        </p:txBody>
      </p:sp>
      <p:sp>
        <p:nvSpPr>
          <p:cNvPr id="5" name="Rectangle 4"/>
          <p:cNvSpPr/>
          <p:nvPr/>
        </p:nvSpPr>
        <p:spPr>
          <a:xfrm>
            <a:off x="-228600" y="-228600"/>
            <a:ext cx="9829800" cy="91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21383A"/>
                </a:solidFill>
                <a:ea typeface="Roboto Medium" pitchFamily="2" charset="0"/>
                <a:cs typeface="Arial" pitchFamily="34" charset="0"/>
              </a:rPr>
              <a:t>Super-resolution of Real MRI Data </a:t>
            </a:r>
            <a:endParaRPr lang="en-US" sz="2800" dirty="0">
              <a:solidFill>
                <a:srgbClr val="21383A"/>
              </a:solidFill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58910" y="3720661"/>
            <a:ext cx="2522483" cy="296391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21383A"/>
                </a:solidFill>
                <a:ea typeface="Roboto Medium" pitchFamily="2" charset="0"/>
                <a:cs typeface="Arial" pitchFamily="34" charset="0"/>
              </a:rPr>
              <a:t>Super-resolution of Real MRI Data (Zoom) </a:t>
            </a:r>
            <a:endParaRPr lang="en-US" sz="2800" dirty="0">
              <a:solidFill>
                <a:srgbClr val="21383A"/>
              </a:solidFill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5" r="2468" b="2133"/>
          <a:stretch/>
        </p:blipFill>
        <p:spPr bwMode="auto">
          <a:xfrm>
            <a:off x="0" y="1143000"/>
            <a:ext cx="9037320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6400800" y="2104698"/>
            <a:ext cx="457200" cy="45720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600200" y="2104698"/>
            <a:ext cx="457200" cy="45720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415462" y="3661610"/>
            <a:ext cx="4572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46947" y="3657600"/>
            <a:ext cx="4572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3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/>
          <p:cNvSpPr/>
          <p:nvPr/>
        </p:nvSpPr>
        <p:spPr>
          <a:xfrm>
            <a:off x="4575" y="1099678"/>
            <a:ext cx="9139425" cy="4608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Users\Greg\Dropbox\Presentations\ISBI2015\images\fig_kspace1.png"/>
          <p:cNvPicPr>
            <a:picLocks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5" y="3400098"/>
            <a:ext cx="1695315" cy="169531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/>
          <p:cNvSpPr/>
          <p:nvPr/>
        </p:nvSpPr>
        <p:spPr>
          <a:xfrm>
            <a:off x="385855" y="3400098"/>
            <a:ext cx="1695315" cy="1695315"/>
          </a:xfrm>
          <a:prstGeom prst="frame">
            <a:avLst>
              <a:gd name="adj1" fmla="val 36458"/>
            </a:avLst>
          </a:prstGeom>
          <a:solidFill>
            <a:srgbClr val="060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5" name="Picture 3" descr="C:\Users\Greg\Dropbox\CurveModels\CurveTest\recon\results\paper\fig_SL_K15_mas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3" y="1753423"/>
            <a:ext cx="1708887" cy="17088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4" idx="3"/>
            <a:endCxn id="3075" idx="2"/>
          </p:cNvCxnSpPr>
          <p:nvPr/>
        </p:nvCxnSpPr>
        <p:spPr>
          <a:xfrm flipV="1">
            <a:off x="2081170" y="3462310"/>
            <a:ext cx="1372047" cy="785446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462665" y="2724047"/>
            <a:ext cx="1526350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LR INPUT</a:t>
            </a:r>
          </a:p>
        </p:txBody>
      </p:sp>
      <p:pic>
        <p:nvPicPr>
          <p:cNvPr id="41" name="Picture 4" descr="C:\Users\Greg\Dropbox\CurveModels\CurveTest\recon\results\isbi\SL_256_fullysampled_TV_re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08" y="3361408"/>
            <a:ext cx="454377" cy="4543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4"/>
          <p:cNvSpPr txBox="1">
            <a:spLocks/>
          </p:cNvSpPr>
          <p:nvPr/>
        </p:nvSpPr>
        <p:spPr>
          <a:xfrm>
            <a:off x="365760" y="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Two Stage Algorithm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75230" y="5092413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084" name="TextBox 3083"/>
          <p:cNvSpPr txBox="1"/>
          <p:nvPr/>
        </p:nvSpPr>
        <p:spPr>
          <a:xfrm>
            <a:off x="270640" y="920394"/>
            <a:ext cx="4037020" cy="83096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1. Recover edge </a:t>
            </a: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s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et</a:t>
            </a:r>
          </a:p>
        </p:txBody>
      </p:sp>
      <p:cxnSp>
        <p:nvCxnSpPr>
          <p:cNvPr id="65" name="Elbow Connector 64"/>
          <p:cNvCxnSpPr/>
          <p:nvPr/>
        </p:nvCxnSpPr>
        <p:spPr>
          <a:xfrm>
            <a:off x="2081170" y="4247754"/>
            <a:ext cx="2874880" cy="1"/>
          </a:xfrm>
          <a:prstGeom prst="bent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838346" y="914400"/>
            <a:ext cx="4037020" cy="205059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dirty="0">
                <a:latin typeface="+mj-lt"/>
                <a:ea typeface="Roboto Light" pitchFamily="2" charset="0"/>
                <a:cs typeface="Open Sans Condensed" pitchFamily="34" charset="0"/>
              </a:rPr>
              <a:t>2</a:t>
            </a: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. Recover amplitudes</a:t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3092" name="Rectangle 3091"/>
          <p:cNvSpPr/>
          <p:nvPr/>
        </p:nvSpPr>
        <p:spPr>
          <a:xfrm>
            <a:off x="5471007" y="2668910"/>
            <a:ext cx="2569934" cy="13849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Computational</a:t>
            </a:r>
            <a:b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Challenge!</a:t>
            </a:r>
            <a:endParaRPr lang="en-US" sz="2800" dirty="0">
              <a:solidFill>
                <a:schemeClr val="bg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094" name="Straight Connector 3093"/>
          <p:cNvCxnSpPr>
            <a:stCxn id="3083" idx="0"/>
            <a:endCxn id="3083" idx="2"/>
          </p:cNvCxnSpPr>
          <p:nvPr/>
        </p:nvCxnSpPr>
        <p:spPr>
          <a:xfrm>
            <a:off x="4574288" y="1099678"/>
            <a:ext cx="0" cy="4608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89465" y="5095413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76327" y="931539"/>
            <a:ext cx="7049651" cy="4774034"/>
            <a:chOff x="9924353" y="1758719"/>
            <a:chExt cx="7049651" cy="4774034"/>
          </a:xfrm>
        </p:grpSpPr>
        <p:sp>
          <p:nvSpPr>
            <p:cNvPr id="18" name="Rectangle 17"/>
            <p:cNvSpPr/>
            <p:nvPr/>
          </p:nvSpPr>
          <p:spPr>
            <a:xfrm>
              <a:off x="12408866" y="1924154"/>
              <a:ext cx="4565138" cy="4608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924353" y="1758719"/>
              <a:ext cx="6792506" cy="4172957"/>
              <a:chOff x="2081170" y="1216315"/>
              <a:chExt cx="6792506" cy="4172957"/>
            </a:xfrm>
          </p:grpSpPr>
          <p:cxnSp>
            <p:nvCxnSpPr>
              <p:cNvPr id="20" name="Elbow Connector 19"/>
              <p:cNvCxnSpPr>
                <a:endCxn id="22" idx="1"/>
              </p:cNvCxnSpPr>
              <p:nvPr/>
            </p:nvCxnSpPr>
            <p:spPr>
              <a:xfrm>
                <a:off x="2081170" y="4541614"/>
                <a:ext cx="2874880" cy="1"/>
              </a:xfrm>
              <a:prstGeom prst="bentConnector3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3462619" y="1216315"/>
                <a:ext cx="5411057" cy="4172957"/>
                <a:chOff x="3462619" y="1216315"/>
                <a:chExt cx="5411057" cy="4172957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956050" y="3693957"/>
                  <a:ext cx="1695315" cy="1695315"/>
                </a:xfrm>
                <a:prstGeom prst="rect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024502" y="3889860"/>
                  <a:ext cx="1558410" cy="1292631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 algn="ctr">
                    <a:buClr>
                      <a:schemeClr val="tx1"/>
                    </a:buClr>
                  </a:pP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Spatial</a:t>
                  </a:r>
                </a:p>
                <a:p>
                  <a:pPr algn="ctr">
                    <a:buClr>
                      <a:schemeClr val="tx1"/>
                    </a:buClr>
                  </a:pPr>
                  <a:r>
                    <a:rPr lang="en-US" sz="24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 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Domain  </a:t>
                  </a:r>
                  <a:b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</a:br>
                  <a:r>
                    <a:rPr lang="en-US" sz="240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R</a:t>
                  </a:r>
                  <a:r>
                    <a:rPr lang="en-US" sz="2400" b="0" dirty="0" smtClean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ecovery</a:t>
                  </a:r>
                </a:p>
              </p:txBody>
            </p:sp>
            <p:cxnSp>
              <p:nvCxnSpPr>
                <p:cNvPr id="24" name="Elbow Connector 23"/>
                <p:cNvCxnSpPr>
                  <a:endCxn id="22" idx="0"/>
                </p:cNvCxnSpPr>
                <p:nvPr/>
              </p:nvCxnSpPr>
              <p:spPr>
                <a:xfrm>
                  <a:off x="4307660" y="2901725"/>
                  <a:ext cx="1496048" cy="792232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>
                  <a:off x="6651365" y="4541614"/>
                  <a:ext cx="498425" cy="1"/>
                </a:xfrm>
                <a:prstGeom prst="bentConnector3">
                  <a:avLst/>
                </a:prstGeom>
                <a:ln w="571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3462619" y="2122720"/>
                  <a:ext cx="4992650" cy="757934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 smtClean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Discretize </a:t>
                  </a:r>
                  <a:endParaRPr lang="en-US" sz="2800" b="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+mj-lt"/>
                    <a:ea typeface="Roboto Light" pitchFamily="2" charset="0"/>
                    <a:cs typeface="Open Sans Condensed" pitchFamily="34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7004284" y="3017904"/>
                  <a:ext cx="1869392" cy="676052"/>
                </a:xfrm>
                <a:prstGeom prst="rect">
                  <a:avLst/>
                </a:prstGeom>
              </p:spPr>
              <p:txBody>
                <a:bodyPr wrap="non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4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HR OUTPUT</a:t>
                  </a:r>
                </a:p>
              </p:txBody>
            </p:sp>
            <p:pic>
              <p:nvPicPr>
                <p:cNvPr id="28" name="Picture 4" descr="C:\Users\Greg\Dropbox\CurveModels\CurveTest\recon\results\isbi\SL_256_fullysampled_TV_recon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16119" y="3693957"/>
                  <a:ext cx="1695314" cy="1695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4829742" y="1216315"/>
                  <a:ext cx="4037020" cy="830966"/>
                </a:xfrm>
                <a:prstGeom prst="rect">
                  <a:avLst/>
                </a:prstGeom>
              </p:spPr>
              <p:txBody>
                <a:bodyPr wrap="square" lIns="91425" tIns="91425" rIns="91425" bIns="91425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tx1"/>
                    </a:buClr>
                  </a:pPr>
                  <a:r>
                    <a:rPr lang="en-US" sz="2800" dirty="0">
                      <a:latin typeface="+mj-lt"/>
                      <a:ea typeface="Roboto Light" pitchFamily="2" charset="0"/>
                      <a:cs typeface="Open Sans Condensed" pitchFamily="34" charset="0"/>
                    </a:rPr>
                    <a:t>2</a:t>
                  </a:r>
                  <a:r>
                    <a:rPr lang="en-US" sz="2800" b="0" dirty="0" smtClean="0">
                      <a:solidFill>
                        <a:schemeClr val="tx1"/>
                      </a:solidFill>
                      <a:latin typeface="+mj-lt"/>
                      <a:ea typeface="Roboto Light" pitchFamily="2" charset="0"/>
                      <a:cs typeface="Open Sans Condensed" pitchFamily="34" charset="0"/>
                    </a:rPr>
                    <a:t>. Recover amplitudes</a:t>
                  </a:r>
                </a:p>
              </p:txBody>
            </p:sp>
          </p:grpSp>
        </p:grpSp>
      </p:grpSp>
      <p:sp>
        <p:nvSpPr>
          <p:cNvPr id="30" name="TextBox 29"/>
          <p:cNvSpPr txBox="1"/>
          <p:nvPr/>
        </p:nvSpPr>
        <p:spPr>
          <a:xfrm>
            <a:off x="5729615" y="5104496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On-the-grid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3295563"/>
            <a:ext cx="2017295" cy="1945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371600" y="5257800"/>
            <a:ext cx="2286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2316" y="5767137"/>
            <a:ext cx="6400800" cy="830966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rgbClr val="FF0000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Need uniformly sampled region! </a:t>
            </a:r>
            <a:endParaRPr lang="en-US" sz="2800" b="0" dirty="0" smtClean="0">
              <a:solidFill>
                <a:srgbClr val="FF0000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2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/>
          <p:cNvSpPr/>
          <p:nvPr/>
        </p:nvSpPr>
        <p:spPr>
          <a:xfrm>
            <a:off x="4575" y="1106400"/>
            <a:ext cx="9139425" cy="4608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855" y="3406545"/>
            <a:ext cx="1695315" cy="1685458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reg\Dropbox\CurveModels\CurveTest\recon\results\paper\fig_SL_K15_mas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73" y="1754942"/>
            <a:ext cx="1708887" cy="17088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4" idx="3"/>
            <a:endCxn id="3075" idx="2"/>
          </p:cNvCxnSpPr>
          <p:nvPr/>
        </p:nvCxnSpPr>
        <p:spPr>
          <a:xfrm flipV="1">
            <a:off x="2081170" y="3463829"/>
            <a:ext cx="1372047" cy="785446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462665" y="2725566"/>
            <a:ext cx="1309944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>
                <a:latin typeface="+mj-lt"/>
                <a:ea typeface="Roboto Light" pitchFamily="2" charset="0"/>
                <a:cs typeface="Open Sans Condensed" pitchFamily="34" charset="0"/>
              </a:rPr>
              <a:t> </a:t>
            </a: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  </a:t>
            </a: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INPUT</a:t>
            </a:r>
          </a:p>
        </p:txBody>
      </p:sp>
      <p:pic>
        <p:nvPicPr>
          <p:cNvPr id="41" name="Picture 4" descr="C:\Users\Greg\Dropbox\CurveModels\CurveTest\recon\results\isbi\SL_256_fullysampled_TV_re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08" y="3362927"/>
            <a:ext cx="454377" cy="4543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4"/>
          <p:cNvSpPr txBox="1">
            <a:spLocks/>
          </p:cNvSpPr>
          <p:nvPr/>
        </p:nvSpPr>
        <p:spPr>
          <a:xfrm>
            <a:off x="365760" y="-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One Stage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Algorithm [O. &amp; Jacob, SampTA 2015]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3084" name="TextBox 3083"/>
          <p:cNvSpPr txBox="1"/>
          <p:nvPr/>
        </p:nvSpPr>
        <p:spPr>
          <a:xfrm>
            <a:off x="270639" y="921913"/>
            <a:ext cx="8642875" cy="757934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Jointly estimate edge set and amplitudes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86164" y="5106104"/>
            <a:ext cx="269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Off-the-grid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76495" y="974790"/>
            <a:ext cx="4037020" cy="2123628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/>
            </a:r>
            <a:br>
              <a:rPr lang="en-US" sz="28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</a:br>
            <a:endParaRPr lang="en-US" sz="2800" b="0" dirty="0" smtClean="0">
              <a:solidFill>
                <a:schemeClr val="tx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3" name="Circular Arrow 2"/>
          <p:cNvSpPr/>
          <p:nvPr/>
        </p:nvSpPr>
        <p:spPr>
          <a:xfrm rot="2089631">
            <a:off x="4367679" y="3022366"/>
            <a:ext cx="583528" cy="583528"/>
          </a:xfrm>
          <a:prstGeom prst="circularArrow">
            <a:avLst>
              <a:gd name="adj1" fmla="val 0"/>
              <a:gd name="adj2" fmla="val 536538"/>
              <a:gd name="adj3" fmla="val 17849564"/>
              <a:gd name="adj4" fmla="val 2164277"/>
              <a:gd name="adj5" fmla="val 6965"/>
            </a:avLst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flipV="1">
            <a:off x="3453217" y="4249273"/>
            <a:ext cx="2336763" cy="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302817" y="2618468"/>
            <a:ext cx="4503774" cy="2487547"/>
            <a:chOff x="4302817" y="2910807"/>
            <a:chExt cx="4503774" cy="2487547"/>
          </a:xfrm>
        </p:grpSpPr>
        <p:grpSp>
          <p:nvGrpSpPr>
            <p:cNvPr id="161" name="Group 160"/>
            <p:cNvGrpSpPr/>
            <p:nvPr/>
          </p:nvGrpSpPr>
          <p:grpSpPr>
            <a:xfrm>
              <a:off x="4302817" y="2910807"/>
              <a:ext cx="4373656" cy="2487547"/>
              <a:chOff x="4307660" y="2901725"/>
              <a:chExt cx="4373656" cy="2487547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4956050" y="3693957"/>
                <a:ext cx="1695315" cy="1695315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Elbow Connector 163"/>
              <p:cNvCxnSpPr>
                <a:endCxn id="162" idx="0"/>
              </p:cNvCxnSpPr>
              <p:nvPr/>
            </p:nvCxnSpPr>
            <p:spPr>
              <a:xfrm>
                <a:off x="4307660" y="2901725"/>
                <a:ext cx="1496048" cy="792232"/>
              </a:xfrm>
              <a:prstGeom prst="bentConnector2">
                <a:avLst/>
              </a:prstGeom>
              <a:ln w="57150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Elbow Connector 164"/>
              <p:cNvCxnSpPr/>
              <p:nvPr/>
            </p:nvCxnSpPr>
            <p:spPr>
              <a:xfrm>
                <a:off x="6651365" y="4541614"/>
                <a:ext cx="498425" cy="1"/>
              </a:xfrm>
              <a:prstGeom prst="bentConnector3">
                <a:avLst/>
              </a:prstGeom>
              <a:ln w="57150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TextBox 166"/>
              <p:cNvSpPr txBox="1"/>
              <p:nvPr/>
            </p:nvSpPr>
            <p:spPr>
              <a:xfrm>
                <a:off x="7004284" y="3017904"/>
                <a:ext cx="1677032" cy="676052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400" dirty="0">
                    <a:latin typeface="+mj-lt"/>
                    <a:ea typeface="Roboto Light" pitchFamily="2" charset="0"/>
                    <a:cs typeface="Open Sans Condensed" pitchFamily="34" charset="0"/>
                  </a:rPr>
                  <a:t> </a:t>
                </a:r>
                <a:r>
                  <a:rPr lang="en-US" sz="240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   </a:t>
                </a:r>
                <a:r>
                  <a:rPr lang="en-US" sz="2400" b="0" dirty="0" smtClean="0">
                    <a:solidFill>
                      <a:schemeClr val="tx1"/>
                    </a:solidFill>
                    <a:latin typeface="+mj-lt"/>
                    <a:ea typeface="Roboto Light" pitchFamily="2" charset="0"/>
                    <a:cs typeface="Open Sans Condensed" pitchFamily="34" charset="0"/>
                  </a:rPr>
                  <a:t>OUTPUT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5011052" y="3953805"/>
                <a:ext cx="1582454" cy="1107965"/>
              </a:xfrm>
              <a:prstGeom prst="rect">
                <a:avLst/>
              </a:prstGeom>
            </p:spPr>
            <p:txBody>
              <a:bodyPr wrap="none" lIns="91425" tIns="91425" rIns="91425" bIns="91425" rtlCol="0" anchor="t" anchorCtr="0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2000" b="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Interpolate</a:t>
                </a:r>
                <a:br>
                  <a:rPr lang="en-US" sz="2000" b="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</a:br>
                <a:r>
                  <a:rPr lang="en-US" sz="2000" b="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Fourier data</a:t>
                </a:r>
              </a:p>
            </p:txBody>
          </p:sp>
        </p:grpSp>
        <p:pic>
          <p:nvPicPr>
            <p:cNvPr id="116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276" y="3703039"/>
              <a:ext cx="1695315" cy="1695315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Connector 4"/>
          <p:cNvCxnSpPr/>
          <p:nvPr/>
        </p:nvCxnSpPr>
        <p:spPr>
          <a:xfrm>
            <a:off x="1143000" y="5029200"/>
            <a:ext cx="457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2316" y="5767137"/>
            <a:ext cx="6400800" cy="757934"/>
          </a:xfrm>
          <a:prstGeom prst="rect">
            <a:avLst/>
          </a:prstGeom>
        </p:spPr>
        <p:txBody>
          <a:bodyPr wrap="square" lIns="91425" tIns="91425" rIns="91425" bIns="91425" rtlCol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800" dirty="0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Accommodate random samples</a:t>
            </a:r>
            <a:endParaRPr lang="en-US" sz="28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2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Rectangle 71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-341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“True” measurement model: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858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858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63041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27702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544" name="Oval 543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4034925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Picture 2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4034925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4" name="Straight Arrow Connector 353"/>
          <p:cNvCxnSpPr/>
          <p:nvPr/>
        </p:nvCxnSpPr>
        <p:spPr>
          <a:xfrm>
            <a:off x="4029806" y="5112166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28" y="4492125"/>
            <a:ext cx="915543" cy="315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914400" cy="585926"/>
          </a:xfrm>
          <a:prstGeom prst="rect">
            <a:avLst/>
          </a:prstGeom>
        </p:spPr>
      </p:pic>
      <p:sp>
        <p:nvSpPr>
          <p:cNvPr id="870" name="Title 4"/>
          <p:cNvSpPr txBox="1">
            <a:spLocks/>
          </p:cNvSpPr>
          <p:nvPr/>
        </p:nvSpPr>
        <p:spPr>
          <a:xfrm>
            <a:off x="457200" y="3200400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Approximated measurement model: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871" name="Rectangle 870"/>
          <p:cNvSpPr/>
          <p:nvPr/>
        </p:nvSpPr>
        <p:spPr>
          <a:xfrm>
            <a:off x="1828800" y="61722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sp>
        <p:nvSpPr>
          <p:cNvPr id="872" name="Rectangle 871"/>
          <p:cNvSpPr/>
          <p:nvPr/>
        </p:nvSpPr>
        <p:spPr>
          <a:xfrm>
            <a:off x="5592544" y="61722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Pokemon GB" pitchFamily="2" charset="0"/>
                <a:sym typeface="Wingdings" pitchFamily="2" charset="2"/>
              </a:rPr>
              <a:t>DISCRETE</a:t>
            </a:r>
            <a:endParaRPr lang="en-US" dirty="0">
              <a:solidFill>
                <a:schemeClr val="accent1"/>
              </a:solidFill>
              <a:latin typeface="Pokemon GB" pitchFamily="2" charset="0"/>
            </a:endParaRPr>
          </a:p>
        </p:txBody>
      </p:sp>
      <p:sp>
        <p:nvSpPr>
          <p:cNvPr id="873" name="Rectangle 872"/>
          <p:cNvSpPr/>
          <p:nvPr/>
        </p:nvSpPr>
        <p:spPr>
          <a:xfrm>
            <a:off x="5715000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74" name="Rectangle 873"/>
          <p:cNvSpPr/>
          <p:nvPr/>
        </p:nvSpPr>
        <p:spPr>
          <a:xfrm>
            <a:off x="1881152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123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6198108" cy="445389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482766" y="1441283"/>
            <a:ext cx="1072699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Recall: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2514600"/>
            <a:ext cx="5798352" cy="738633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i="1" dirty="0" err="1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r>
              <a:rPr lang="en-US" sz="2400" b="0" i="1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-like matrix built from Fourier data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0" y="2173706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52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367016" cy="7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367016" cy="752856"/>
          </a:xfrm>
          <a:prstGeom prst="rect">
            <a:avLst/>
          </a:prstGeom>
        </p:spPr>
      </p:pic>
      <p:grpSp>
        <p:nvGrpSpPr>
          <p:cNvPr id="235" name="Group 234"/>
          <p:cNvGrpSpPr/>
          <p:nvPr/>
        </p:nvGrpSpPr>
        <p:grpSpPr>
          <a:xfrm>
            <a:off x="2648256" y="2971800"/>
            <a:ext cx="3690047" cy="3602708"/>
            <a:chOff x="2648256" y="2576384"/>
            <a:chExt cx="3690047" cy="3602708"/>
          </a:xfrm>
        </p:grpSpPr>
        <p:sp>
          <p:nvSpPr>
            <p:cNvPr id="32" name="Rectangle 31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35575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V="1">
              <a:off x="4343400" y="4800600"/>
              <a:ext cx="0" cy="1143000"/>
            </a:xfrm>
            <a:prstGeom prst="straightConnector1">
              <a:avLst/>
            </a:prstGeom>
            <a:noFill/>
            <a:ln w="762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grpSp>
          <p:nvGrpSpPr>
            <p:cNvPr id="16" name="Group 15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209" name="Rectangle 208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27" name="Picture 22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232" name="Straight Connector 231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4546879" y="5051809"/>
              <a:ext cx="646300" cy="676052"/>
            </a:xfrm>
            <a:prstGeom prst="rect">
              <a:avLst/>
            </a:prstGeom>
          </p:spPr>
          <p:txBody>
            <a:bodyPr wrap="none" lIns="91425" tIns="91425" rIns="91425" bIns="91425" rtlCol="0" anchor="t" anchorCtr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sz="2400" b="0" dirty="0" smtClean="0">
                  <a:solidFill>
                    <a:schemeClr val="tx1"/>
                  </a:solidFill>
                  <a:latin typeface="+mj-lt"/>
                  <a:ea typeface="Roboto Light" pitchFamily="2" charset="0"/>
                  <a:cs typeface="Open Sans Condensed" pitchFamily="34" charset="0"/>
                </a:rPr>
                <a:t>Lift</a:t>
              </a:r>
            </a:p>
          </p:txBody>
        </p:sp>
        <p:pic>
          <p:nvPicPr>
            <p:cNvPr id="233" name="Picture 23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029200" y="4800600"/>
            <a:ext cx="4572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446206" y="5112098"/>
            <a:ext cx="197679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solidFill>
                  <a:schemeClr val="accent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Missing data</a:t>
            </a:r>
            <a:endParaRPr lang="en-US" sz="2400" b="0" dirty="0" smtClean="0">
              <a:solidFill>
                <a:schemeClr val="accent1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cxnSp>
        <p:nvCxnSpPr>
          <p:cNvPr id="6" name="Straight Connector 5"/>
          <p:cNvCxnSpPr>
            <a:stCxn id="219" idx="1"/>
          </p:cNvCxnSpPr>
          <p:nvPr/>
        </p:nvCxnSpPr>
        <p:spPr>
          <a:xfrm flipV="1">
            <a:off x="5188024" y="5715000"/>
            <a:ext cx="298376" cy="624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6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367016" cy="752856"/>
          </a:xfrm>
          <a:prstGeom prst="rect">
            <a:avLst/>
          </a:prstGeom>
        </p:spPr>
      </p:pic>
      <p:grpSp>
        <p:nvGrpSpPr>
          <p:cNvPr id="235" name="Group 234"/>
          <p:cNvGrpSpPr/>
          <p:nvPr/>
        </p:nvGrpSpPr>
        <p:grpSpPr>
          <a:xfrm>
            <a:off x="2648256" y="2971800"/>
            <a:ext cx="3690047" cy="3602708"/>
            <a:chOff x="2648256" y="2576384"/>
            <a:chExt cx="3690047" cy="3602708"/>
          </a:xfrm>
        </p:grpSpPr>
        <p:sp>
          <p:nvSpPr>
            <p:cNvPr id="32" name="Rectangle 31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435575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209" name="Rectangle 208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27" name="Picture 22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232" name="Straight Connector 231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pic>
          <p:nvPicPr>
            <p:cNvPr id="233" name="Picture 23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614351" y="3218935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861487" y="346607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108622" y="371320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355757" y="396034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602892" y="420747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43348" y="445461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14351" y="2971800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61487" y="3218935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08622" y="346607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355757" y="371320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602892" y="396034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850027" y="420747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861487" y="2971800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108622" y="3218935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5757" y="346607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602892" y="3713206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850027" y="396034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108622" y="2971800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355757" y="3218935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602892" y="3466071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850027" y="3713206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355757" y="2971800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602892" y="3218935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850027" y="3466071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602892" y="2971800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850027" y="3218935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850027" y="2971800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614351" y="4948881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3614351" y="4701746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861487" y="4948881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3614351" y="445461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861487" y="4701746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108622" y="494888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3614351" y="420747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861487" y="445461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108622" y="470174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355757" y="494888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614351" y="396034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861487" y="420747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4108622" y="445461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4355757" y="470174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602892" y="494888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614351" y="371320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861487" y="396034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108622" y="420747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355757" y="445461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4602892" y="470174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850027" y="494888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614351" y="346607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3861487" y="371320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08622" y="396034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355757" y="420747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602892" y="445461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850027" y="470174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617407" y="2971800"/>
            <a:ext cx="1467059" cy="2224216"/>
          </a:xfrm>
          <a:prstGeom prst="rect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3" name="Picture 1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76" y="3455649"/>
            <a:ext cx="849527" cy="515895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 flipV="1">
            <a:off x="5097162" y="3824416"/>
            <a:ext cx="389238" cy="157549"/>
          </a:xfrm>
          <a:prstGeom prst="line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</p:cxnSp>
      <p:sp>
        <p:nvSpPr>
          <p:cNvPr id="156" name="TextBox 155"/>
          <p:cNvSpPr txBox="1"/>
          <p:nvPr/>
        </p:nvSpPr>
        <p:spPr>
          <a:xfrm>
            <a:off x="914400" y="3886200"/>
            <a:ext cx="247212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>
                <a:latin typeface="+mj-lt"/>
                <a:ea typeface="Roboto Light" pitchFamily="2" charset="0"/>
                <a:cs typeface="Open Sans Condensed" pitchFamily="34" charset="0"/>
              </a:rPr>
              <a:t>Complete matrix</a:t>
            </a:r>
          </a:p>
        </p:txBody>
      </p:sp>
    </p:spTree>
    <p:extLst>
      <p:ext uri="{BB962C8B-B14F-4D97-AF65-F5344CB8AC3E}">
        <p14:creationId xmlns:p14="http://schemas.microsoft.com/office/powerpoint/2010/main" val="3887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0" y="2478000"/>
            <a:ext cx="9139425" cy="4380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" y="1602030"/>
            <a:ext cx="7367016" cy="75285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614351" y="3218935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861487" y="346607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08622" y="371320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55757" y="396034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02892" y="4207476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843348" y="4454611"/>
            <a:ext cx="247135" cy="247135"/>
          </a:xfrm>
          <a:prstGeom prst="rect">
            <a:avLst/>
          </a:prstGeom>
          <a:solidFill>
            <a:srgbClr val="1F497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14351" y="2971800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861487" y="3218935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08622" y="346607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55757" y="371320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02892" y="3960341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50027" y="4207476"/>
            <a:ext cx="247135" cy="247135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61487" y="2971800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108622" y="3218935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355757" y="346607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602892" y="3713206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50027" y="3960341"/>
            <a:ext cx="247135" cy="247135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108622" y="2971800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355757" y="3218935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602892" y="3466071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850027" y="3713206"/>
            <a:ext cx="247135" cy="247135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355757" y="2971800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602892" y="3218935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850027" y="3466071"/>
            <a:ext cx="247135" cy="247135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602892" y="2971800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50027" y="3218935"/>
            <a:ext cx="247135" cy="2471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850027" y="2971800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614351" y="4948881"/>
            <a:ext cx="247135" cy="247135"/>
          </a:xfrm>
          <a:prstGeom prst="rect">
            <a:avLst/>
          </a:prstGeom>
          <a:solidFill>
            <a:srgbClr val="8064A2"/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614351" y="4701746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861487" y="4948881"/>
            <a:ext cx="247135" cy="247135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614351" y="445461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861487" y="4701746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108622" y="4948881"/>
            <a:ext cx="247135" cy="247135"/>
          </a:xfrm>
          <a:prstGeom prst="rect">
            <a:avLst/>
          </a:prstGeom>
          <a:solidFill>
            <a:srgbClr val="1F497D">
              <a:lumMod val="5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614351" y="420747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861487" y="445461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108622" y="4701746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355757" y="4948881"/>
            <a:ext cx="247135" cy="247135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614351" y="396034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3861487" y="420747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108622" y="445461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355757" y="4701746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4602892" y="4948881"/>
            <a:ext cx="247135" cy="247135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14351" y="371320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861487" y="396034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4108622" y="420747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4355757" y="445461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4602892" y="4701746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4850027" y="4948881"/>
            <a:ext cx="247135" cy="24713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3614351" y="346607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3861487" y="371320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108622" y="396034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355757" y="420747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602892" y="4454611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850027" y="4701746"/>
            <a:ext cx="247135" cy="247135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381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617407" y="2971800"/>
            <a:ext cx="1467059" cy="2224216"/>
          </a:xfrm>
          <a:prstGeom prst="rect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09004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2" name="Straight Arrow Connector 221"/>
          <p:cNvCxnSpPr/>
          <p:nvPr/>
        </p:nvCxnSpPr>
        <p:spPr>
          <a:xfrm>
            <a:off x="4343400" y="5196016"/>
            <a:ext cx="0" cy="114300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grpSp>
        <p:nvGrpSpPr>
          <p:cNvPr id="16" name="Group 15"/>
          <p:cNvGrpSpPr/>
          <p:nvPr/>
        </p:nvGrpSpPr>
        <p:grpSpPr>
          <a:xfrm rot="5400000">
            <a:off x="4277270" y="5124678"/>
            <a:ext cx="202390" cy="2631067"/>
            <a:chOff x="1143000" y="3005781"/>
            <a:chExt cx="247135" cy="3212757"/>
          </a:xfrm>
        </p:grpSpPr>
        <p:sp>
          <p:nvSpPr>
            <p:cNvPr id="209" name="Rectangle 208"/>
            <p:cNvSpPr/>
            <p:nvPr/>
          </p:nvSpPr>
          <p:spPr>
            <a:xfrm>
              <a:off x="1143000" y="4488592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1143000" y="4241457"/>
              <a:ext cx="247135" cy="247135"/>
            </a:xfrm>
            <a:prstGeom prst="rect">
              <a:avLst/>
            </a:prstGeom>
            <a:solidFill>
              <a:srgbClr val="4F81B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143000" y="3994322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1143000" y="5971403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1143000" y="5724268"/>
              <a:ext cx="247135" cy="247135"/>
            </a:xfrm>
            <a:prstGeom prst="rect">
              <a:avLst/>
            </a:prstGeom>
            <a:solidFill>
              <a:srgbClr val="1F497D">
                <a:lumMod val="5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143000" y="5477132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143000" y="5229997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1143000" y="4982862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143000" y="4735727"/>
              <a:ext cx="247135" cy="24713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143000" y="3747186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143000" y="3500051"/>
              <a:ext cx="247135" cy="247135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143000" y="3252916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143000" y="3005781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143000" y="3005781"/>
              <a:ext cx="247135" cy="3212757"/>
            </a:xfrm>
            <a:prstGeom prst="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27" name="Picture 2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76" y="3455649"/>
            <a:ext cx="849527" cy="515895"/>
          </a:xfrm>
          <a:prstGeom prst="rect">
            <a:avLst/>
          </a:prstGeom>
        </p:spPr>
      </p:pic>
      <p:cxnSp>
        <p:nvCxnSpPr>
          <p:cNvPr id="232" name="Straight Connector 231"/>
          <p:cNvCxnSpPr/>
          <p:nvPr/>
        </p:nvCxnSpPr>
        <p:spPr>
          <a:xfrm flipV="1">
            <a:off x="5097162" y="3824416"/>
            <a:ext cx="389238" cy="157549"/>
          </a:xfrm>
          <a:prstGeom prst="line">
            <a:avLst/>
          </a:prstGeom>
          <a:noFill/>
          <a:ln w="38100" cap="flat" cmpd="sng" algn="ctr">
            <a:solidFill>
              <a:srgbClr val="002EF0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546879" y="5447225"/>
            <a:ext cx="1176895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smtClean="0">
                <a:solidFill>
                  <a:schemeClr val="tx1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Project</a:t>
            </a:r>
          </a:p>
        </p:txBody>
      </p:sp>
      <p:pic>
        <p:nvPicPr>
          <p:cNvPr id="233" name="Picture 2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6" y="6235505"/>
            <a:ext cx="192270" cy="339003"/>
          </a:xfrm>
          <a:prstGeom prst="rect">
            <a:avLst/>
          </a:prstGeom>
        </p:spPr>
      </p:pic>
      <p:sp>
        <p:nvSpPr>
          <p:cNvPr id="236" name="TextBox 235"/>
          <p:cNvSpPr txBox="1"/>
          <p:nvPr/>
        </p:nvSpPr>
        <p:spPr>
          <a:xfrm>
            <a:off x="3712867" y="2366387"/>
            <a:ext cx="1298723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b="0" dirty="0" err="1" smtClean="0">
                <a:solidFill>
                  <a:srgbClr val="0808D6"/>
                </a:solidFill>
                <a:latin typeface="+mj-lt"/>
                <a:ea typeface="Roboto Light" pitchFamily="2" charset="0"/>
                <a:cs typeface="Open Sans Condensed" pitchFamily="34" charset="0"/>
              </a:rPr>
              <a:t>Toeplitz</a:t>
            </a:r>
            <a:endParaRPr lang="en-US" sz="2400" b="0" dirty="0" smtClean="0">
              <a:solidFill>
                <a:srgbClr val="0808D6"/>
              </a:solidFill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28600" y="2514600"/>
            <a:ext cx="1906261" cy="676052"/>
          </a:xfrm>
          <a:prstGeom prst="rect">
            <a:avLst/>
          </a:prstGeom>
        </p:spPr>
        <p:txBody>
          <a:bodyPr wrap="none" lIns="91425" tIns="91425" rIns="91425" bIns="91425" rtlCol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i="1" dirty="0" smtClean="0">
                <a:latin typeface="+mj-lt"/>
                <a:ea typeface="Roboto Light" pitchFamily="2" charset="0"/>
                <a:cs typeface="Open Sans Condensed" pitchFamily="34" charset="0"/>
              </a:rPr>
              <a:t>1-D Example:</a:t>
            </a:r>
            <a:endParaRPr lang="en-US" sz="2400" b="0" i="1" dirty="0" smtClean="0">
              <a:latin typeface="+mj-lt"/>
              <a:ea typeface="Roboto Light" pitchFamily="2" charset="0"/>
              <a:cs typeface="Open Sans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45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469170" cy="2622256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5" y="1602030"/>
            <a:ext cx="7367016" cy="75285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657600" y="2514600"/>
            <a:ext cx="411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j-lt"/>
                <a:sym typeface="Wingdings" pitchFamily="2" charset="2"/>
              </a:rPr>
              <a:t>NP-Hard!</a:t>
            </a:r>
          </a:p>
        </p:txBody>
      </p:sp>
    </p:spTree>
    <p:extLst>
      <p:ext uri="{BB962C8B-B14F-4D97-AF65-F5344CB8AC3E}">
        <p14:creationId xmlns:p14="http://schemas.microsoft.com/office/powerpoint/2010/main" val="16499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2"/>
          <p:cNvSpPr txBox="1">
            <a:spLocks/>
          </p:cNvSpPr>
          <p:nvPr/>
        </p:nvSpPr>
        <p:spPr>
          <a:xfrm>
            <a:off x="373507" y="5227153"/>
            <a:ext cx="8469170" cy="5059847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Entirely off the grid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Extends to CS paradigm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Use regularization penalty for other inverse problems</a:t>
            </a:r>
            <a:br>
              <a:rPr lang="en-US" sz="2400" dirty="0" smtClean="0">
                <a:solidFill>
                  <a:srgbClr val="C00000"/>
                </a:solidFill>
                <a:latin typeface="+mj-lt"/>
              </a:rPr>
            </a:br>
            <a:r>
              <a:rPr lang="en-US" sz="2400" dirty="0" smtClean="0">
                <a:solidFill>
                  <a:srgbClr val="C00000"/>
                </a:solidFill>
                <a:latin typeface="+mj-lt"/>
                <a:sym typeface="Wingdings" pitchFamily="2" charset="2"/>
              </a:rPr>
              <a:t>off-the-grid alternative to TV, HDTV, </a:t>
            </a:r>
            <a:r>
              <a:rPr lang="en-US" sz="2400" dirty="0" err="1" smtClean="0">
                <a:solidFill>
                  <a:srgbClr val="C00000"/>
                </a:solidFill>
                <a:latin typeface="+mj-lt"/>
                <a:sym typeface="Wingdings" pitchFamily="2" charset="2"/>
              </a:rPr>
              <a:t>etc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469170" cy="2622256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>
                <a:latin typeface="Roboto Medium" pitchFamily="2" charset="0"/>
                <a:ea typeface="Roboto Medium" pitchFamily="2" charset="0"/>
                <a:cs typeface="Arial" pitchFamily="34" charset="0"/>
              </a:rPr>
              <a:t>P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ose recovery as a one-stage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solidFill>
                  <a:srgbClr val="0808D6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structured low-rank matrix completion </a:t>
            </a: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problem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5" y="1602030"/>
            <a:ext cx="7367016" cy="752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16" y="3429000"/>
            <a:ext cx="6982968" cy="752856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2743200" y="2439620"/>
            <a:ext cx="0" cy="760780"/>
          </a:xfrm>
          <a:prstGeom prst="straightConnector1">
            <a:avLst/>
          </a:prstGeom>
          <a:ln w="38100">
            <a:solidFill>
              <a:srgbClr val="0808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131820" y="253174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Convex Relaxation</a:t>
            </a:r>
            <a:endParaRPr lang="en-US" sz="2400" dirty="0" smtClean="0">
              <a:solidFill>
                <a:srgbClr val="0808D6"/>
              </a:solidFill>
              <a:latin typeface="+mj-lt"/>
              <a:sym typeface="Wingdings" pitchFamily="2" charset="2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657600" y="4114800"/>
            <a:ext cx="2286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35680" y="4284345"/>
            <a:ext cx="5608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Nuclear norm – sum of singular values</a:t>
            </a:r>
            <a:endParaRPr lang="en-US" sz="2400" dirty="0" smtClean="0">
              <a:solidFill>
                <a:srgbClr val="0808D6"/>
              </a:solidFill>
              <a:latin typeface="+mj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255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6691062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Standard algorithms are slow: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Apply ADMM = Singular value </a:t>
            </a:r>
            <a:r>
              <a:rPr lang="en-US" sz="2400" dirty="0" err="1" smtClean="0">
                <a:latin typeface="+mj-lt"/>
              </a:rPr>
              <a:t>thresholding</a:t>
            </a:r>
            <a:r>
              <a:rPr lang="en-US" sz="2400" dirty="0" smtClean="0">
                <a:latin typeface="+mj-lt"/>
              </a:rPr>
              <a:t> (SVT)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Each iteration requires a large SVD: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 smtClean="0">
                <a:latin typeface="+mj-lt"/>
              </a:rPr>
              <a:t>	                            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5"/>
                </a:solidFill>
                <a:latin typeface="+mj-lt"/>
              </a:rPr>
              <a:t>Real data can be “high-rank”: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C00000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C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C00000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7" name="Title 4"/>
          <p:cNvSpPr txBox="1">
            <a:spLocks/>
          </p:cNvSpPr>
          <p:nvPr/>
        </p:nvSpPr>
        <p:spPr>
          <a:xfrm>
            <a:off x="365760" y="9144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Computational challenges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8999" y="2641937"/>
            <a:ext cx="31967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latin typeface="+mj-lt"/>
              </a:rPr>
              <a:t>(#pixels) x (filter size)</a:t>
            </a:r>
          </a:p>
          <a:p>
            <a:pPr algn="r"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e.g. 10</a:t>
            </a:r>
            <a:r>
              <a:rPr lang="en-US" sz="2400" baseline="30000" dirty="0" smtClean="0">
                <a:latin typeface="+mj-lt"/>
              </a:rPr>
              <a:t>6</a:t>
            </a:r>
            <a:r>
              <a:rPr lang="en-US" sz="2400" dirty="0" smtClean="0">
                <a:latin typeface="+mj-lt"/>
              </a:rPr>
              <a:t> x 2000          </a:t>
            </a:r>
            <a:endParaRPr lang="en-US" sz="2400" dirty="0">
              <a:latin typeface="+mj-lt"/>
            </a:endParaRPr>
          </a:p>
        </p:txBody>
      </p:sp>
      <p:pic>
        <p:nvPicPr>
          <p:cNvPr id="36" name="Picture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42" y="2691414"/>
            <a:ext cx="1796796" cy="381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783019"/>
            <a:ext cx="2681478" cy="3817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64" y="4343400"/>
            <a:ext cx="3148036" cy="21383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572000"/>
            <a:ext cx="1306830" cy="4453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5800" y="4554419"/>
            <a:ext cx="457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e.g.</a:t>
            </a:r>
          </a:p>
          <a:p>
            <a:r>
              <a:rPr lang="en-US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Singular values of</a:t>
            </a:r>
          </a:p>
          <a:p>
            <a:r>
              <a:rPr lang="en-US" dirty="0" smtClean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rPr>
              <a:t>Real MR image</a:t>
            </a:r>
            <a:endParaRPr lang="en-US" dirty="0">
              <a:solidFill>
                <a:schemeClr val="tx2"/>
              </a:solidFill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5760" y="863062"/>
            <a:ext cx="8469170" cy="6869573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IRLS: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terative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eweighted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L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east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S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quares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Proposed for low-rank matrix completion in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[</a:t>
            </a:r>
            <a:r>
              <a:rPr lang="en-US" sz="2400" dirty="0" err="1" smtClean="0">
                <a:latin typeface="+mj-lt"/>
              </a:rPr>
              <a:t>Fornasier</a:t>
            </a:r>
            <a:r>
              <a:rPr lang="en-US" sz="2400" dirty="0" smtClean="0">
                <a:latin typeface="+mj-lt"/>
              </a:rPr>
              <a:t>, </a:t>
            </a:r>
            <a:r>
              <a:rPr lang="en-US" sz="2400" dirty="0" err="1" smtClean="0">
                <a:latin typeface="+mj-lt"/>
              </a:rPr>
              <a:t>Rauhut</a:t>
            </a:r>
            <a:r>
              <a:rPr lang="en-US" sz="2400" dirty="0" smtClean="0">
                <a:latin typeface="+mj-lt"/>
              </a:rPr>
              <a:t>, &amp; Ward, 2011], [Mohan &amp; </a:t>
            </a:r>
            <a:r>
              <a:rPr lang="en-US" sz="2400" dirty="0" err="1" smtClean="0">
                <a:latin typeface="+mj-lt"/>
              </a:rPr>
              <a:t>Fazel</a:t>
            </a:r>
            <a:r>
              <a:rPr lang="en-US" sz="2400" dirty="0" smtClean="0">
                <a:latin typeface="+mj-lt"/>
              </a:rPr>
              <a:t>, 2012]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Adapt to structured matrix case: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Without modification, this approach is slow!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0" y="3429000"/>
            <a:ext cx="7706106" cy="1094994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Proposed Approach: Adapt IRLS algorithm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2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7415" y="914400"/>
            <a:ext cx="8469170" cy="6315575"/>
          </a:xfrm>
        </p:spPr>
        <p:txBody>
          <a:bodyPr wrap="square" tIns="91440" bIns="9144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GIRAF =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G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eneric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I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terative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eweighted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A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nnihilating </a:t>
            </a:r>
            <a:r>
              <a:rPr lang="en-US" sz="2400" b="1" dirty="0" smtClean="0">
                <a:solidFill>
                  <a:srgbClr val="0808D6"/>
                </a:solidFill>
                <a:latin typeface="+mj-lt"/>
              </a:rPr>
              <a:t>F</a:t>
            </a:r>
            <a:r>
              <a:rPr lang="en-US" sz="2400" dirty="0" smtClean="0">
                <a:solidFill>
                  <a:srgbClr val="0808D6"/>
                </a:solidFill>
                <a:latin typeface="+mj-lt"/>
              </a:rPr>
              <a:t>ilter</a:t>
            </a: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Exploit convolution structure to simplify IRLS algorithm: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Condenses weight matrix to </a:t>
            </a:r>
            <a:r>
              <a:rPr lang="en-US" sz="2400" i="1" dirty="0" smtClean="0">
                <a:latin typeface="+mj-lt"/>
              </a:rPr>
              <a:t>single</a:t>
            </a:r>
            <a:r>
              <a:rPr lang="en-US" sz="2400" dirty="0" smtClean="0">
                <a:latin typeface="+mj-lt"/>
              </a:rPr>
              <a:t> annihilating filter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Solves problem in </a:t>
            </a:r>
            <a:r>
              <a:rPr lang="en-US" sz="2400" i="1" dirty="0" smtClean="0">
                <a:solidFill>
                  <a:srgbClr val="0808D6"/>
                </a:solidFill>
                <a:latin typeface="+mj-lt"/>
              </a:rPr>
              <a:t>original domain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   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65760" y="228600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GIRAF algorithm [O. &amp; Jacob, ISBI 2016]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0" y="2286000"/>
            <a:ext cx="7091172" cy="110185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326524" y="2790497"/>
            <a:ext cx="457200" cy="4572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43600" y="4343400"/>
            <a:ext cx="2392028" cy="2335411"/>
            <a:chOff x="2648256" y="2576384"/>
            <a:chExt cx="3690047" cy="3602708"/>
          </a:xfrm>
        </p:grpSpPr>
        <p:sp>
          <p:nvSpPr>
            <p:cNvPr id="13" name="Rectangle 12"/>
            <p:cNvSpPr/>
            <p:nvPr/>
          </p:nvSpPr>
          <p:spPr>
            <a:xfrm>
              <a:off x="3614351" y="2823519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61487" y="307065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08622" y="331779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55757" y="356492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02892" y="3812060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43348" y="4059195"/>
              <a:ext cx="247135" cy="247135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14351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61487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08622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575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0289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0027" y="381206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861487" y="2576384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108622" y="2823519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55757" y="307065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02892" y="3317790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50027" y="3564925"/>
              <a:ext cx="247135" cy="247135"/>
            </a:xfrm>
            <a:prstGeom prst="rect">
              <a:avLst/>
            </a:prstGeom>
            <a:solidFill>
              <a:srgbClr val="1F497D">
                <a:lumMod val="20000"/>
                <a:lumOff val="8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108622" y="2576384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355757" y="2823519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602892" y="3070655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50027" y="3317790"/>
              <a:ext cx="247135" cy="247135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355757" y="2576384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02892" y="2823519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50027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02892" y="2576384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50027" y="2823519"/>
              <a:ext cx="247135" cy="247135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50027" y="2576384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14351" y="4553465"/>
              <a:ext cx="247135" cy="247135"/>
            </a:xfrm>
            <a:prstGeom prst="rect">
              <a:avLst/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614351" y="4306330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861487" y="4553465"/>
              <a:ext cx="247135" cy="247135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14351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6148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08622" y="455346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614351" y="381206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861487" y="405919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108622" y="4306330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55757" y="4553465"/>
              <a:ext cx="247135" cy="247135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14351" y="356492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1487" y="381206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08622" y="405919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355757" y="4306330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2892" y="4553465"/>
              <a:ext cx="247135" cy="247135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614351" y="331779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861487" y="356492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108622" y="381206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355757" y="405919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02892" y="4306330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850027" y="4553465"/>
              <a:ext cx="247135" cy="247135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614351" y="307065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61487" y="331779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08622" y="356492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55757" y="3812060"/>
              <a:ext cx="247136" cy="247136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2892" y="4059195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50027" y="4306330"/>
              <a:ext cx="247135" cy="247135"/>
            </a:xfrm>
            <a:prstGeom prst="rect">
              <a:avLst/>
            </a:prstGeom>
            <a:pattFill prst="ltDnDiag">
              <a:fgClr>
                <a:schemeClr val="tx2"/>
              </a:fgClr>
              <a:bgClr>
                <a:schemeClr val="bg1"/>
              </a:bgClr>
            </a:pattFill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617407" y="2576384"/>
              <a:ext cx="1467059" cy="2224216"/>
            </a:xfrm>
            <a:prstGeom prst="rect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0900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1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343400" y="4800600"/>
              <a:ext cx="0" cy="114300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grpSp>
          <p:nvGrpSpPr>
            <p:cNvPr id="69" name="Group 68"/>
            <p:cNvGrpSpPr/>
            <p:nvPr/>
          </p:nvGrpSpPr>
          <p:grpSpPr>
            <a:xfrm rot="5400000">
              <a:off x="4277270" y="4729262"/>
              <a:ext cx="202390" cy="2631067"/>
              <a:chOff x="1143000" y="3005781"/>
              <a:chExt cx="247135" cy="321275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143000" y="4488592"/>
                <a:ext cx="247135" cy="247135"/>
              </a:xfrm>
              <a:prstGeom prst="rect">
                <a:avLst/>
              </a:prstGeom>
              <a:solidFill>
                <a:srgbClr val="1F497D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143000" y="424145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143000" y="3994322"/>
                <a:ext cx="247135" cy="247135"/>
              </a:xfrm>
              <a:prstGeom prst="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143000" y="5971403"/>
                <a:ext cx="247135" cy="247135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143000" y="5724268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143000" y="5477132"/>
                <a:ext cx="247135" cy="2471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143000" y="5229997"/>
                <a:ext cx="247135" cy="247135"/>
              </a:xfrm>
              <a:prstGeom prst="rect">
                <a:avLst/>
              </a:prstGeom>
              <a:solidFill>
                <a:srgbClr val="1F497D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143000" y="4982862"/>
                <a:ext cx="247135" cy="247135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143000" y="4735727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143000" y="3747186"/>
                <a:ext cx="247135" cy="247135"/>
              </a:xfrm>
              <a:prstGeom prst="rect">
                <a:avLst/>
              </a:prstGeom>
              <a:solidFill>
                <a:srgbClr val="4BACC6">
                  <a:lumMod val="60000"/>
                  <a:lumOff val="4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143000" y="3500051"/>
                <a:ext cx="247135" cy="247135"/>
              </a:xfrm>
              <a:prstGeom prst="rect">
                <a:avLst/>
              </a:prstGeom>
              <a:pattFill prst="ltDnDiag">
                <a:fgClr>
                  <a:schemeClr val="tx2"/>
                </a:fgClr>
                <a:bgClr>
                  <a:schemeClr val="bg2">
                    <a:lumMod val="85000"/>
                  </a:schemeClr>
                </a:bgClr>
              </a:patt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143000" y="3252916"/>
                <a:ext cx="247135" cy="247135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143000" y="3005781"/>
                <a:ext cx="247135" cy="247135"/>
              </a:xfrm>
              <a:prstGeom prst="rect">
                <a:avLst/>
              </a:prstGeom>
              <a:solidFill>
                <a:srgbClr val="8064A2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143000" y="3005781"/>
                <a:ext cx="247135" cy="3212757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900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1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76" y="3060233"/>
              <a:ext cx="849527" cy="515895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>
            <a:xfrm flipV="1">
              <a:off x="5097162" y="3429000"/>
              <a:ext cx="389238" cy="157549"/>
            </a:xfrm>
            <a:prstGeom prst="line">
              <a:avLst/>
            </a:prstGeom>
            <a:noFill/>
            <a:ln w="38100" cap="flat" cmpd="sng" algn="ctr">
              <a:solidFill>
                <a:srgbClr val="002EF0"/>
              </a:solidFill>
              <a:prstDash val="solid"/>
            </a:ln>
            <a:effectLst/>
          </p:spPr>
        </p:cxnSp>
        <p:pic>
          <p:nvPicPr>
            <p:cNvPr id="73" name="Picture 7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256" y="5840089"/>
              <a:ext cx="192270" cy="339003"/>
            </a:xfrm>
            <a:prstGeom prst="rect">
              <a:avLst/>
            </a:prstGeom>
          </p:spPr>
        </p:pic>
      </p:grpSp>
      <p:cxnSp>
        <p:nvCxnSpPr>
          <p:cNvPr id="94" name="Elbow Connector 93"/>
          <p:cNvCxnSpPr/>
          <p:nvPr/>
        </p:nvCxnSpPr>
        <p:spPr>
          <a:xfrm>
            <a:off x="3657600" y="4800600"/>
            <a:ext cx="2096814" cy="178938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ross 96"/>
          <p:cNvSpPr/>
          <p:nvPr/>
        </p:nvSpPr>
        <p:spPr>
          <a:xfrm rot="2700000">
            <a:off x="6123720" y="4066320"/>
            <a:ext cx="1973474" cy="1973474"/>
          </a:xfrm>
          <a:prstGeom prst="plus">
            <a:avLst>
              <a:gd name="adj" fmla="val 45491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ectangle 536"/>
          <p:cNvSpPr/>
          <p:nvPr/>
        </p:nvSpPr>
        <p:spPr>
          <a:xfrm>
            <a:off x="5715000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7" name="Rectangle 71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-3412"/>
            <a:ext cx="822960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DFT Reconstruction</a:t>
            </a:r>
            <a:endParaRPr lang="en-US" sz="2800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685800"/>
            <a:ext cx="2137275" cy="21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85800"/>
            <a:ext cx="2137275" cy="21372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029806" y="1763041"/>
            <a:ext cx="10744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4" y="1027702"/>
            <a:ext cx="492621" cy="383598"/>
          </a:xfrm>
          <a:prstGeom prst="rect">
            <a:avLst/>
          </a:prstGeom>
        </p:spPr>
      </p:pic>
      <p:grpSp>
        <p:nvGrpSpPr>
          <p:cNvPr id="543" name="Group 542"/>
          <p:cNvGrpSpPr/>
          <p:nvPr/>
        </p:nvGrpSpPr>
        <p:grpSpPr>
          <a:xfrm>
            <a:off x="5715000" y="914400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544" name="Oval 543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Oval 708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4" name="Rectangle 873"/>
          <p:cNvSpPr/>
          <p:nvPr/>
        </p:nvSpPr>
        <p:spPr>
          <a:xfrm>
            <a:off x="1881152" y="274320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sym typeface="Wingdings" pitchFamily="2" charset="2"/>
              </a:rPr>
              <a:t>Continuous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7772400" y="2971800"/>
            <a:ext cx="0" cy="114300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4" name="Group 363"/>
          <p:cNvGrpSpPr/>
          <p:nvPr/>
        </p:nvGrpSpPr>
        <p:grpSpPr>
          <a:xfrm>
            <a:off x="5715000" y="4299101"/>
            <a:ext cx="1641268" cy="1644499"/>
            <a:chOff x="868681" y="634591"/>
            <a:chExt cx="2788919" cy="2794409"/>
          </a:xfrm>
          <a:solidFill>
            <a:schemeClr val="bg1">
              <a:lumMod val="10000"/>
            </a:schemeClr>
          </a:solidFill>
        </p:grpSpPr>
        <p:sp>
          <p:nvSpPr>
            <p:cNvPr id="365" name="Oval 364"/>
            <p:cNvSpPr/>
            <p:nvPr/>
          </p:nvSpPr>
          <p:spPr>
            <a:xfrm>
              <a:off x="868681" y="642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10972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13258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15544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17830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2011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22402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24688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2697481" y="640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29260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31546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3383281" y="634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3611881" y="637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868681" y="868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10972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13258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15544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17830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2011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22402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24688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2697481" y="865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29260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31546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3383281" y="860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3611881" y="863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868681" y="11000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10972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13258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15544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17830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2011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22402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24688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2697481" y="1097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29260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31546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3383281" y="1091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3611881" y="1094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868681" y="1325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10972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13258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15544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17830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2011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22402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24688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2697481" y="1323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29260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31546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3383281" y="13176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3611881" y="1320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868681" y="15572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10972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13258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15544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17830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2011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22402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24688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2697481" y="1554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29260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31546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3383281" y="1548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3611881" y="1551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868681" y="1783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10972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13258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15544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17830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2011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22402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24688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2697481" y="1780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29260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31546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3383281" y="17748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3611881" y="1777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868681" y="20144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10972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13258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15544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17830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2011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22402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24688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2697481" y="2011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29260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31546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3383281" y="2006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3611881" y="2008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868681" y="2240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10972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13258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15544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17830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2011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22402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24688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2697481" y="2237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29260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31546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3383281" y="2232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3611881" y="2234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868681" y="24716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10972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13258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15544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17830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2011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22402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24688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2697481" y="24688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29260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31546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3383281" y="24633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3611881" y="24661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868681" y="26974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10972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13258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15544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17830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2011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22402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24688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2697481" y="26947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>
              <a:off x="29260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31546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3383281" y="26892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3611881" y="26919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868681" y="292882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10972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13258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>
              <a:off x="15544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17830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>
              <a:off x="2011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>
              <a:off x="22402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24688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>
              <a:off x="2697481" y="29260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29260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31546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3383281" y="29205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3611881" y="29233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868681" y="31546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/>
            <p:nvPr/>
          </p:nvSpPr>
          <p:spPr>
            <a:xfrm>
              <a:off x="10972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/>
            <p:nvPr/>
          </p:nvSpPr>
          <p:spPr>
            <a:xfrm>
              <a:off x="13258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15544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/>
            <p:cNvSpPr/>
            <p:nvPr/>
          </p:nvSpPr>
          <p:spPr>
            <a:xfrm>
              <a:off x="17830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/>
            <p:cNvSpPr/>
            <p:nvPr/>
          </p:nvSpPr>
          <p:spPr>
            <a:xfrm>
              <a:off x="2011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22402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/>
            <p:cNvSpPr/>
            <p:nvPr/>
          </p:nvSpPr>
          <p:spPr>
            <a:xfrm>
              <a:off x="24688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/>
            <p:cNvSpPr/>
            <p:nvPr/>
          </p:nvSpPr>
          <p:spPr>
            <a:xfrm>
              <a:off x="2697481" y="31519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29260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/>
            <p:cNvSpPr/>
            <p:nvPr/>
          </p:nvSpPr>
          <p:spPr>
            <a:xfrm>
              <a:off x="31546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/>
            <p:cNvSpPr/>
            <p:nvPr/>
          </p:nvSpPr>
          <p:spPr>
            <a:xfrm>
              <a:off x="3383281" y="31464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3611881" y="31491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/>
            <p:cNvSpPr/>
            <p:nvPr/>
          </p:nvSpPr>
          <p:spPr>
            <a:xfrm>
              <a:off x="868681" y="338328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/>
            <p:cNvSpPr/>
            <p:nvPr/>
          </p:nvSpPr>
          <p:spPr>
            <a:xfrm>
              <a:off x="10972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13258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/>
            <p:cNvSpPr/>
            <p:nvPr/>
          </p:nvSpPr>
          <p:spPr>
            <a:xfrm>
              <a:off x="15544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/>
            <p:cNvSpPr/>
            <p:nvPr/>
          </p:nvSpPr>
          <p:spPr>
            <a:xfrm>
              <a:off x="17830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2011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>
              <a:off x="22402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>
              <a:off x="24688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2697481" y="338053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/>
            <p:nvPr/>
          </p:nvSpPr>
          <p:spPr>
            <a:xfrm>
              <a:off x="29260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31546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3383281" y="3375046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3611881" y="3377791"/>
              <a:ext cx="45719" cy="45719"/>
            </a:xfrm>
            <a:prstGeom prst="ellips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140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1158032"/>
            <a:ext cx="7543800" cy="938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571999" y="0"/>
            <a:ext cx="4570195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4128314" cy="27795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00600" y="3657600"/>
            <a:ext cx="4114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Table: iterations/CPU time to reach convergence tolerance of NMSE &lt; 10</a:t>
            </a:r>
            <a:r>
              <a:rPr lang="en-US" sz="2000" baseline="30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-4</a:t>
            </a:r>
            <a:r>
              <a:rPr lang="en-US" sz="20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.</a:t>
            </a:r>
          </a:p>
          <a:p>
            <a:endParaRPr lang="en-US" sz="2000" dirty="0" smtClean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19786" y="2057400"/>
            <a:ext cx="4195614" cy="1571625"/>
            <a:chOff x="4572000" y="2057400"/>
            <a:chExt cx="4195614" cy="1571625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0" y="2057400"/>
              <a:ext cx="4191000" cy="1571625"/>
              <a:chOff x="21945600" y="8229600"/>
              <a:chExt cx="4191000" cy="1571625"/>
            </a:xfrm>
          </p:grpSpPr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945600" y="8229600"/>
                <a:ext cx="2616200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4485600" y="8229600"/>
                <a:ext cx="1651000" cy="1571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8652058" y="2122715"/>
              <a:ext cx="115556" cy="3491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4"/>
          <p:cNvSpPr txBox="1">
            <a:spLocks/>
          </p:cNvSpPr>
          <p:nvPr/>
        </p:nvSpPr>
        <p:spPr>
          <a:xfrm>
            <a:off x="365760" y="474781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Convergence speed </a:t>
            </a:r>
            <a:b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</a:br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of GIRAF</a:t>
            </a:r>
            <a:endParaRPr lang="en-US" sz="2800" i="1" dirty="0">
              <a:latin typeface="Roboto Medium" pitchFamily="2" charset="0"/>
              <a:ea typeface="Roboto Medium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6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9310" y="372581"/>
            <a:ext cx="10058400" cy="5990897"/>
            <a:chOff x="13716000" y="4067503"/>
            <a:chExt cx="10058400" cy="599089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716000" y="4572000"/>
              <a:ext cx="8898111" cy="548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3810593" y="4067503"/>
              <a:ext cx="996380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tx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  Fully sampled           TV (SNR=17.8dB)        </a:t>
              </a:r>
              <a:r>
                <a:rPr lang="en-US" sz="2400" dirty="0" smtClean="0">
                  <a:solidFill>
                    <a:srgbClr val="0808D6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GIRAF (SNR=19.0)</a:t>
              </a:r>
            </a:p>
            <a:p>
              <a:endParaRPr lang="en-US" sz="2400" dirty="0">
                <a:solidFill>
                  <a:schemeClr val="tx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865290" y="9181322"/>
              <a:ext cx="898634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50% Fourier samples</a:t>
              </a:r>
            </a:p>
            <a:p>
              <a:r>
                <a:rPr lang="en-US" sz="2000" dirty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R</a:t>
              </a:r>
              <a:r>
                <a:rPr lang="en-US" sz="2000" dirty="0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andom uniform                                                 error                                     </a:t>
              </a:r>
              <a:r>
                <a:rPr lang="en-US" sz="2000" dirty="0" err="1" smtClean="0">
                  <a:solidFill>
                    <a:schemeClr val="bg2"/>
                  </a:solidFill>
                  <a:latin typeface="Roboto Medium" pitchFamily="2" charset="0"/>
                  <a:ea typeface="Roboto Medium" pitchFamily="2" charset="0"/>
                  <a:cs typeface="Arial" pitchFamily="34" charset="0"/>
                </a:rPr>
                <a:t>error</a:t>
              </a:r>
              <a:endParaRPr lang="en-US" sz="2000" dirty="0">
                <a:solidFill>
                  <a:schemeClr val="bg2"/>
                </a:solidFill>
                <a:latin typeface="Roboto Medium" pitchFamily="2" charset="0"/>
                <a:ea typeface="Roboto Medium" pitchFamily="2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4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229600" cy="1274195"/>
          </a:xfrm>
        </p:spPr>
        <p:txBody>
          <a:bodyPr wrap="square" tIns="91440" bIns="91440">
            <a:sp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5760" y="753621"/>
            <a:ext cx="8229600" cy="1211614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65760" y="79555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Summary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865038"/>
            <a:ext cx="8229601" cy="7374326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New framework for off-the-grid image recovery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Extends FRI annihilating filter framework to</a:t>
            </a:r>
            <a:b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</a:b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piecewise polynomial images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Sampling guarantees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Two stage recovery scheme for SR-MRI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Robust edge mask estimation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Fast weighted TV algorithm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One stage recovery scheme for CS-MRI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Structured low-rank matrix completion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Fast GIRAF algorithm</a:t>
            </a:r>
          </a:p>
          <a:p>
            <a:pPr lvl="1">
              <a:lnSpc>
                <a:spcPct val="150000"/>
              </a:lnSpc>
            </a:pPr>
            <a:endParaRPr lang="en-US" sz="2000" dirty="0" smtClean="0">
              <a:latin typeface="+mj-lt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492" y="5419344"/>
            <a:ext cx="2362200" cy="75285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632392" y="3263657"/>
            <a:ext cx="3287669" cy="1308343"/>
            <a:chOff x="5632392" y="3645712"/>
            <a:chExt cx="3287669" cy="1308343"/>
          </a:xfrm>
        </p:grpSpPr>
        <p:pic>
          <p:nvPicPr>
            <p:cNvPr id="41" name="Picture 2" descr="C:\Users\Greg\Dropbox\Presentations\ISBI2015\images\fig_kspace1.png"/>
            <p:cNvPicPr>
              <a:picLocks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392" y="4288615"/>
              <a:ext cx="661894" cy="66189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Frame 41"/>
            <p:cNvSpPr/>
            <p:nvPr/>
          </p:nvSpPr>
          <p:spPr>
            <a:xfrm>
              <a:off x="5632392" y="4288615"/>
              <a:ext cx="661894" cy="661894"/>
            </a:xfrm>
            <a:prstGeom prst="frame">
              <a:avLst>
                <a:gd name="adj1" fmla="val 36458"/>
              </a:avLst>
            </a:prstGeom>
            <a:solidFill>
              <a:srgbClr val="0606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3" name="Picture 3" descr="C:\Users\Greg\Dropbox\CurveModels\CurveTest\recon\results\paper\fig_SL_K15_mask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371" y="3645712"/>
              <a:ext cx="667193" cy="667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Elbow Connector 43"/>
            <p:cNvCxnSpPr>
              <a:stCxn id="41" idx="3"/>
              <a:endCxn id="43" idx="2"/>
            </p:cNvCxnSpPr>
            <p:nvPr/>
          </p:nvCxnSpPr>
          <p:spPr>
            <a:xfrm flipV="1">
              <a:off x="6294286" y="4312904"/>
              <a:ext cx="535682" cy="30665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" descr="C:\Users\Greg\Dropbox\CurveModels\CurveTest\recon\results\isbi\SL_256_fullysampled_TV_recon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729" y="4273510"/>
              <a:ext cx="177400" cy="1774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Elbow Connector 48"/>
            <p:cNvCxnSpPr/>
            <p:nvPr/>
          </p:nvCxnSpPr>
          <p:spPr>
            <a:xfrm>
              <a:off x="6294286" y="4619561"/>
              <a:ext cx="1122426" cy="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7161673" y="3982854"/>
              <a:ext cx="1758388" cy="971201"/>
              <a:chOff x="4307660" y="2901725"/>
              <a:chExt cx="4503773" cy="2487547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956050" y="3693957"/>
                <a:ext cx="1695315" cy="1695315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956050" y="3989831"/>
                <a:ext cx="1583134" cy="1103558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 lIns="91425" tIns="91425" rIns="91425" bIns="91425" rtlCol="0" anchor="t" anchorCtr="0">
                <a:spAutoFit/>
              </a:bodyPr>
              <a:lstStyle/>
              <a:p>
                <a:pPr algn="ctr">
                  <a:buClr>
                    <a:schemeClr val="tx1"/>
                  </a:buClr>
                </a:pPr>
                <a:r>
                  <a:rPr lang="en-US" sz="1600" b="0" dirty="0" smtClean="0">
                    <a:latin typeface="+mj-lt"/>
                    <a:ea typeface="Roboto Light" pitchFamily="2" charset="0"/>
                    <a:cs typeface="Open Sans Condensed" pitchFamily="34" charset="0"/>
                  </a:rPr>
                  <a:t>WTV</a:t>
                </a:r>
              </a:p>
            </p:txBody>
          </p:sp>
          <p:cxnSp>
            <p:nvCxnSpPr>
              <p:cNvPr id="61" name="Elbow Connector 60"/>
              <p:cNvCxnSpPr>
                <a:endCxn id="59" idx="0"/>
              </p:cNvCxnSpPr>
              <p:nvPr/>
            </p:nvCxnSpPr>
            <p:spPr>
              <a:xfrm>
                <a:off x="4307660" y="2901725"/>
                <a:ext cx="1496048" cy="792232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/>
              <p:cNvCxnSpPr/>
              <p:nvPr/>
            </p:nvCxnSpPr>
            <p:spPr>
              <a:xfrm>
                <a:off x="6651365" y="4541614"/>
                <a:ext cx="498425" cy="1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" name="Picture 4" descr="C:\Users\Greg\Dropbox\CurveModels\CurveTest\recon\results\isbi\SL_256_fullysampled_TV_recon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6119" y="3693957"/>
                <a:ext cx="1695314" cy="169531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Group 78"/>
          <p:cNvGrpSpPr/>
          <p:nvPr/>
        </p:nvGrpSpPr>
        <p:grpSpPr>
          <a:xfrm>
            <a:off x="6356035" y="1666819"/>
            <a:ext cx="2559365" cy="1116327"/>
            <a:chOff x="5041376" y="1907672"/>
            <a:chExt cx="3745156" cy="1633538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376" y="1907672"/>
              <a:ext cx="1605454" cy="1633538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6885663" y="2335044"/>
              <a:ext cx="1900869" cy="995169"/>
              <a:chOff x="5515955" y="3045066"/>
              <a:chExt cx="3713464" cy="1944123"/>
            </a:xfrm>
          </p:grpSpPr>
          <p:pic>
            <p:nvPicPr>
              <p:cNvPr id="71" name="Picture 70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1139" y="3968405"/>
                <a:ext cx="100154" cy="101823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2759" y="3428755"/>
                <a:ext cx="100154" cy="146892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>
              <a:xfrm>
                <a:off x="5667295" y="3757980"/>
                <a:ext cx="566290" cy="2631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5634124" y="3587023"/>
                <a:ext cx="614030" cy="17162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5647853" y="3245985"/>
                <a:ext cx="0" cy="5238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Picture 75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5955" y="3327174"/>
                <a:ext cx="91808" cy="101823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7853" y="3045066"/>
                <a:ext cx="3581566" cy="1944123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463" y="3157662"/>
              <a:ext cx="817641" cy="30291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083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5760" y="753621"/>
            <a:ext cx="8229600" cy="1274195"/>
          </a:xfrm>
        </p:spPr>
        <p:txBody>
          <a:bodyPr wrap="square" tIns="91440" bIns="91440">
            <a:spAutoFit/>
          </a:bodyPr>
          <a:lstStyle/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5760" y="753621"/>
            <a:ext cx="8229600" cy="1211614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65760" y="79555"/>
            <a:ext cx="8778240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2800" dirty="0" smtClean="0">
                <a:latin typeface="Roboto Medium" pitchFamily="2" charset="0"/>
                <a:ea typeface="Roboto Medium" pitchFamily="2" charset="0"/>
                <a:cs typeface="Arial" pitchFamily="34" charset="0"/>
              </a:rPr>
              <a:t>Future Directions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865038"/>
            <a:ext cx="8229601" cy="5552289"/>
          </a:xfrm>
          <a:prstGeom prst="rect">
            <a:avLst/>
          </a:prstGeom>
        </p:spPr>
        <p:txBody>
          <a:bodyPr vert="horz" wrap="square" lIns="91440" tIns="91440" rIns="91440" bIns="9144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Focus: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One stage recovery scheme for CS-MRI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latin typeface="+mj-lt"/>
                <a:sym typeface="Wingdings" pitchFamily="2" charset="2"/>
              </a:rPr>
              <a:t>Structured low-rank matrix completion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solidFill>
                <a:srgbClr val="0808D6"/>
              </a:solidFill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Recovery guarantees for random sampling?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808D6"/>
                </a:solidFill>
                <a:latin typeface="+mj-lt"/>
                <a:sym typeface="Wingdings" pitchFamily="2" charset="2"/>
              </a:rPr>
              <a:t>What is the optimal random sampling scheme?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2000" dirty="0" smtClean="0">
              <a:latin typeface="+mj-lt"/>
            </a:endParaRPr>
          </a:p>
          <a:p>
            <a:pPr lvl="1">
              <a:lnSpc>
                <a:spcPct val="150000"/>
              </a:lnSpc>
            </a:pPr>
            <a:endParaRPr lang="en-US" sz="2400" dirty="0" smtClean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accent5"/>
              </a:solidFill>
              <a:latin typeface="+mj-lt"/>
              <a:sym typeface="Wingdings" pitchFamily="2" charset="2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00200"/>
            <a:ext cx="2362200" cy="752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57600" y="4114800"/>
            <a:ext cx="2200614" cy="220061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3000" y="4114800"/>
            <a:ext cx="2200614" cy="220061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72200" y="4121197"/>
            <a:ext cx="2200614" cy="21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79556"/>
            <a:ext cx="8073236" cy="639439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800" dirty="0" smtClean="0">
                <a:latin typeface="+mj-lt"/>
              </a:rPr>
              <a:t>Thank You!</a:t>
            </a:r>
          </a:p>
          <a:p>
            <a:pPr marL="0" indent="0">
              <a:buNone/>
            </a:pPr>
            <a:r>
              <a:rPr lang="en-US" sz="3100" dirty="0" smtClean="0">
                <a:latin typeface="+mj-lt"/>
              </a:rPr>
              <a:t>References</a:t>
            </a:r>
            <a:endParaRPr lang="en-US" dirty="0" smtClean="0">
              <a:latin typeface="+mj-lt"/>
            </a:endParaRPr>
          </a:p>
          <a:p>
            <a:r>
              <a:rPr lang="en-US" sz="2300" dirty="0" err="1" smtClean="0"/>
              <a:t>Krahmer</a:t>
            </a:r>
            <a:r>
              <a:rPr lang="en-US" sz="2300" dirty="0" smtClean="0"/>
              <a:t>, F. &amp; Ward, R. (2014). Stable and robust sampling strategies for compressive imaging. </a:t>
            </a:r>
            <a:r>
              <a:rPr lang="en-US" sz="2300" i="1" dirty="0" smtClean="0"/>
              <a:t>Image Processing, IEEE Transactions on</a:t>
            </a:r>
            <a:r>
              <a:rPr lang="en-US" sz="2300" dirty="0" smtClean="0"/>
              <a:t>, 23(2), 612-</a:t>
            </a:r>
          </a:p>
          <a:p>
            <a:r>
              <a:rPr lang="en-US" sz="2300" dirty="0" smtClean="0"/>
              <a:t>Pan</a:t>
            </a:r>
            <a:r>
              <a:rPr lang="en-US" sz="2300" dirty="0"/>
              <a:t>, H., </a:t>
            </a:r>
            <a:r>
              <a:rPr lang="en-US" sz="2300" dirty="0" err="1"/>
              <a:t>Blu</a:t>
            </a:r>
            <a:r>
              <a:rPr lang="en-US" sz="2300" dirty="0"/>
              <a:t>, T., &amp; </a:t>
            </a:r>
            <a:r>
              <a:rPr lang="en-US" sz="2300" dirty="0" err="1"/>
              <a:t>Dragotti</a:t>
            </a:r>
            <a:r>
              <a:rPr lang="en-US" sz="2300" dirty="0"/>
              <a:t>, P. L. (2014). Sampling curves with finite rate of innovation. </a:t>
            </a:r>
            <a:r>
              <a:rPr lang="en-US" sz="2300" i="1" dirty="0"/>
              <a:t>Signal Processing, IEEE Transactions on</a:t>
            </a:r>
            <a:r>
              <a:rPr lang="en-US" sz="2300" dirty="0"/>
              <a:t>, </a:t>
            </a:r>
            <a:r>
              <a:rPr lang="en-US" sz="2300" i="1" dirty="0"/>
              <a:t>62</a:t>
            </a:r>
            <a:r>
              <a:rPr lang="en-US" sz="2300" dirty="0"/>
              <a:t>(2), 458-471</a:t>
            </a:r>
            <a:r>
              <a:rPr lang="en-US" sz="2300" dirty="0" smtClean="0"/>
              <a:t>.</a:t>
            </a:r>
          </a:p>
          <a:p>
            <a:r>
              <a:rPr lang="en-US" sz="2300" dirty="0" err="1" smtClean="0"/>
              <a:t>Guerquin</a:t>
            </a:r>
            <a:r>
              <a:rPr lang="en-US" sz="2300" dirty="0" smtClean="0"/>
              <a:t>-Kern</a:t>
            </a:r>
            <a:r>
              <a:rPr lang="en-US" sz="2300" dirty="0"/>
              <a:t>, M., Lejeune, L., </a:t>
            </a:r>
            <a:r>
              <a:rPr lang="en-US" sz="2300" dirty="0" err="1"/>
              <a:t>Pruessmann</a:t>
            </a:r>
            <a:r>
              <a:rPr lang="en-US" sz="2300" dirty="0"/>
              <a:t>, K. P., &amp; Unser, M. (2012). Realistic analytical phantoms for parallel Magnetic Resonance </a:t>
            </a:r>
            <a:r>
              <a:rPr lang="en-US" sz="2300" dirty="0" err="1"/>
              <a:t>Imaging.</a:t>
            </a:r>
            <a:r>
              <a:rPr lang="en-US" sz="2300" i="1" dirty="0" err="1"/>
              <a:t>Medical</a:t>
            </a:r>
            <a:r>
              <a:rPr lang="en-US" sz="2300" i="1" dirty="0"/>
              <a:t> Imaging, IEEE Transactions on</a:t>
            </a:r>
            <a:r>
              <a:rPr lang="en-US" sz="2300" dirty="0"/>
              <a:t>, </a:t>
            </a:r>
            <a:r>
              <a:rPr lang="en-US" sz="2300" i="1" dirty="0"/>
              <a:t>31</a:t>
            </a:r>
            <a:r>
              <a:rPr lang="en-US" sz="2300" dirty="0"/>
              <a:t>(3), </a:t>
            </a:r>
            <a:r>
              <a:rPr lang="en-US" sz="2300" dirty="0" smtClean="0"/>
              <a:t>626-636</a:t>
            </a:r>
          </a:p>
          <a:p>
            <a:r>
              <a:rPr lang="en-US" sz="2300" dirty="0" err="1"/>
              <a:t>Vetterli</a:t>
            </a:r>
            <a:r>
              <a:rPr lang="en-US" sz="2300" dirty="0"/>
              <a:t>, M., </a:t>
            </a:r>
            <a:r>
              <a:rPr lang="en-US" sz="2300" dirty="0" err="1"/>
              <a:t>Marziliano</a:t>
            </a:r>
            <a:r>
              <a:rPr lang="en-US" sz="2300" dirty="0"/>
              <a:t>, P., &amp; </a:t>
            </a:r>
            <a:r>
              <a:rPr lang="en-US" sz="2300" dirty="0" err="1"/>
              <a:t>Blu</a:t>
            </a:r>
            <a:r>
              <a:rPr lang="en-US" sz="2300" dirty="0"/>
              <a:t>, T. (2002). Sampling signals with finite rate of innovation. </a:t>
            </a:r>
            <a:r>
              <a:rPr lang="en-US" sz="2300" i="1" dirty="0"/>
              <a:t>Signal Processing, IEEE Transactions on</a:t>
            </a:r>
            <a:r>
              <a:rPr lang="en-US" sz="2300" dirty="0"/>
              <a:t>, </a:t>
            </a:r>
            <a:r>
              <a:rPr lang="en-US" sz="2300" i="1" dirty="0"/>
              <a:t>50</a:t>
            </a:r>
            <a:r>
              <a:rPr lang="en-US" sz="2300" dirty="0"/>
              <a:t>(6), 1417-1428</a:t>
            </a:r>
            <a:r>
              <a:rPr lang="en-US" sz="2300" dirty="0" smtClean="0"/>
              <a:t>.</a:t>
            </a:r>
          </a:p>
          <a:p>
            <a:r>
              <a:rPr lang="en-US" sz="2300" dirty="0" err="1" smtClean="0"/>
              <a:t>Sidiropoulos</a:t>
            </a:r>
            <a:r>
              <a:rPr lang="en-US" sz="2300" dirty="0"/>
              <a:t>, N. D. (2001). Generalizing </a:t>
            </a:r>
            <a:r>
              <a:rPr lang="en-US" sz="2300" dirty="0" err="1"/>
              <a:t>Caratheodory's</a:t>
            </a:r>
            <a:r>
              <a:rPr lang="en-US" sz="2300" dirty="0"/>
              <a:t> uniqueness of harmonic parameterization to N dimensions. </a:t>
            </a:r>
            <a:r>
              <a:rPr lang="en-US" sz="2300" i="1" dirty="0"/>
              <a:t>Information Theory, IEEE Transactions on</a:t>
            </a:r>
            <a:r>
              <a:rPr lang="en-US" sz="2300" dirty="0"/>
              <a:t>,</a:t>
            </a:r>
            <a:r>
              <a:rPr lang="en-US" sz="2300" i="1" dirty="0"/>
              <a:t>47</a:t>
            </a:r>
            <a:r>
              <a:rPr lang="en-US" sz="2300" dirty="0"/>
              <a:t>(4), 1687-1690.</a:t>
            </a:r>
            <a:endParaRPr lang="en-US" sz="2300" dirty="0" smtClean="0"/>
          </a:p>
          <a:p>
            <a:r>
              <a:rPr lang="en-US" sz="2300" dirty="0" err="1"/>
              <a:t>Ongie</a:t>
            </a:r>
            <a:r>
              <a:rPr lang="en-US" sz="2300" dirty="0"/>
              <a:t>, G., &amp; Jacob, M. (2015). Super-resolution MRI Using Finite Rate of Innovation Curves. </a:t>
            </a:r>
            <a:r>
              <a:rPr lang="en-US" sz="2300" i="1" dirty="0" smtClean="0"/>
              <a:t>Proceedings of ISBI 2015, New York, NY</a:t>
            </a:r>
            <a:r>
              <a:rPr lang="en-US" sz="2300" dirty="0" smtClean="0"/>
              <a:t>.</a:t>
            </a:r>
          </a:p>
          <a:p>
            <a:r>
              <a:rPr lang="en-US" sz="2300" dirty="0" err="1" smtClean="0"/>
              <a:t>Ongie</a:t>
            </a:r>
            <a:r>
              <a:rPr lang="en-US" sz="2300" dirty="0"/>
              <a:t>, G. &amp; Jacob, M. (2015). </a:t>
            </a:r>
            <a:r>
              <a:rPr lang="en-US" sz="2300" dirty="0" smtClean="0"/>
              <a:t>Recovery </a:t>
            </a:r>
            <a:r>
              <a:rPr lang="en-US" sz="2300" dirty="0"/>
              <a:t>of </a:t>
            </a:r>
            <a:r>
              <a:rPr lang="en-US" sz="2300" dirty="0" smtClean="0"/>
              <a:t>Piecewise Smooth </a:t>
            </a:r>
            <a:r>
              <a:rPr lang="en-US" sz="2300" dirty="0"/>
              <a:t>Images from Few Fourier Samples. </a:t>
            </a:r>
            <a:r>
              <a:rPr lang="en-US" sz="2300" i="1" dirty="0" smtClean="0"/>
              <a:t>Proceedings of </a:t>
            </a:r>
            <a:r>
              <a:rPr lang="en-US" sz="2300" i="1" dirty="0" err="1" smtClean="0"/>
              <a:t>SampTA</a:t>
            </a:r>
            <a:r>
              <a:rPr lang="en-US" sz="2300" i="1" dirty="0"/>
              <a:t> </a:t>
            </a:r>
            <a:r>
              <a:rPr lang="en-US" sz="2300" i="1" dirty="0" smtClean="0"/>
              <a:t>2015, Washington D.C.</a:t>
            </a:r>
          </a:p>
          <a:p>
            <a:r>
              <a:rPr lang="en-US" sz="2300" dirty="0" err="1">
                <a:solidFill>
                  <a:srgbClr val="0808D6"/>
                </a:solidFill>
              </a:rPr>
              <a:t>Ongie</a:t>
            </a:r>
            <a:r>
              <a:rPr lang="en-US" sz="2300" dirty="0">
                <a:solidFill>
                  <a:srgbClr val="0808D6"/>
                </a:solidFill>
              </a:rPr>
              <a:t>, G. &amp; Jacob, M. (2015). Off-the-grid Recovery of Piecewise Constant Images from Few Fourier Samples. </a:t>
            </a:r>
            <a:r>
              <a:rPr lang="en-US" sz="2300" i="1" dirty="0">
                <a:solidFill>
                  <a:srgbClr val="0808D6"/>
                </a:solidFill>
              </a:rPr>
              <a:t>Arxiv.org preprint</a:t>
            </a:r>
            <a:r>
              <a:rPr lang="en-US" sz="2300" i="1" dirty="0" smtClean="0">
                <a:solidFill>
                  <a:srgbClr val="0808D6"/>
                </a:solidFill>
              </a:rPr>
              <a:t>.</a:t>
            </a:r>
          </a:p>
          <a:p>
            <a:r>
              <a:rPr lang="en-US" sz="2300" dirty="0" err="1"/>
              <a:t>Fornasier</a:t>
            </a:r>
            <a:r>
              <a:rPr lang="en-US" sz="2300" dirty="0"/>
              <a:t>, M., </a:t>
            </a:r>
            <a:r>
              <a:rPr lang="en-US" sz="2300" dirty="0" err="1"/>
              <a:t>Rauhut</a:t>
            </a:r>
            <a:r>
              <a:rPr lang="en-US" sz="2300" dirty="0"/>
              <a:t>, H., &amp; Ward, R. (2011). Low-rank matrix recovery via iteratively reweighted least squares minimization. </a:t>
            </a:r>
            <a:r>
              <a:rPr lang="en-US" sz="2300" i="1" dirty="0"/>
              <a:t>SIAM Journal on Optimization, </a:t>
            </a:r>
            <a:r>
              <a:rPr lang="en-US" sz="2300" dirty="0"/>
              <a:t>21(4), 1614-1640</a:t>
            </a:r>
            <a:r>
              <a:rPr lang="en-US" sz="2300" dirty="0" smtClean="0"/>
              <a:t>.</a:t>
            </a:r>
          </a:p>
          <a:p>
            <a:r>
              <a:rPr lang="en-US" sz="2300" dirty="0"/>
              <a:t>Mohan, </a:t>
            </a:r>
            <a:r>
              <a:rPr lang="en-US" sz="2300" dirty="0" smtClean="0"/>
              <a:t>K, </a:t>
            </a:r>
            <a:r>
              <a:rPr lang="en-US" sz="2300" dirty="0"/>
              <a:t>and Maryam </a:t>
            </a:r>
            <a:r>
              <a:rPr lang="en-US" sz="2300" dirty="0" smtClean="0"/>
              <a:t>F. </a:t>
            </a:r>
            <a:r>
              <a:rPr lang="en-US" sz="2300" dirty="0"/>
              <a:t>(</a:t>
            </a:r>
            <a:r>
              <a:rPr lang="en-US" sz="2300" dirty="0" smtClean="0"/>
              <a:t>2012). Iterative </a:t>
            </a:r>
            <a:r>
              <a:rPr lang="en-US" sz="2300" dirty="0"/>
              <a:t>reweighted algorithms for matrix rank minimization." </a:t>
            </a:r>
            <a:r>
              <a:rPr lang="en-US" sz="2300" i="1" dirty="0"/>
              <a:t>The Journal of Machine Learning Research </a:t>
            </a:r>
            <a:r>
              <a:rPr lang="en-US" sz="2300" dirty="0"/>
              <a:t>13.1 </a:t>
            </a:r>
            <a:r>
              <a:rPr lang="en-US" sz="2300" dirty="0" smtClean="0"/>
              <a:t>3441-3473</a:t>
            </a:r>
            <a:r>
              <a:rPr lang="en-US" sz="2300" dirty="0"/>
              <a:t>.</a:t>
            </a:r>
          </a:p>
          <a:p>
            <a:endParaRPr lang="en-US" sz="2300" dirty="0"/>
          </a:p>
          <a:p>
            <a:endParaRPr lang="en-US" sz="2300" dirty="0"/>
          </a:p>
          <a:p>
            <a:pPr marL="0" indent="0">
              <a:buNone/>
            </a:pPr>
            <a:r>
              <a:rPr lang="en-US" sz="3100" dirty="0">
                <a:latin typeface="+mj-lt"/>
              </a:rPr>
              <a:t>Acknowledgements</a:t>
            </a:r>
          </a:p>
          <a:p>
            <a:r>
              <a:rPr lang="en-US" sz="2800" dirty="0"/>
              <a:t>Supported by grants: </a:t>
            </a:r>
            <a:r>
              <a:rPr lang="en-US" sz="2800" dirty="0" smtClean="0"/>
              <a:t>NSF </a:t>
            </a:r>
            <a:r>
              <a:rPr lang="en-US" sz="2800" dirty="0"/>
              <a:t>CCF-0844812,  NSF CCF-1116067, </a:t>
            </a:r>
            <a:br>
              <a:rPr lang="en-US" sz="2800" dirty="0"/>
            </a:br>
            <a:r>
              <a:rPr lang="en-US" sz="2800" dirty="0"/>
              <a:t>NIH 1R21HL109710-01A1, ACS RSG-11-267-01-CCE, </a:t>
            </a:r>
            <a:br>
              <a:rPr lang="en-US" sz="2800" dirty="0"/>
            </a:br>
            <a:r>
              <a:rPr lang="en-US" sz="2800" dirty="0"/>
              <a:t>and ONR-N000141310202.</a:t>
            </a:r>
          </a:p>
          <a:p>
            <a:pPr marL="0" indent="0">
              <a:buNone/>
            </a:pPr>
            <a:endParaRPr lang="en-US" sz="2600" dirty="0" smtClean="0">
              <a:latin typeface="+mj-lt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81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\ldots \infty}&#10;\]&#10;}&#10;\end{document}"/>
  <p:tag name="IGUANATEXSIZE" val="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blue}{&#10;\[&#10;\mathsf{k\in\mathbb{Z}^d}&#10;\]&#10;}&#10;\end{document}"/>
  <p:tag name="IGUANATEXSIZE" val="2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f(x,y)}&#10;\]&#10;}&#10;\end{document}"/>
  <p:tag name="IGUANATEXSIZE" val="3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3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blue}{&#10;\[&#10;\mathsf{\partial_x f}&#10;\]&#10;}&#10;\end{document}"/>
  <p:tag name="IGUANATEXSIZE" val="3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blue}{&#10;\[&#10;\mathsf{\partial_y f}&#10;\]&#10;}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c_k}&#10;\]&#10;}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(\omega)}&#10;\]&#10;}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,y)}&#10;\]&#10;}&#10;\end{document}"/>
  <p:tag name="IGUANATEXSIZE" val="1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j2\pi k)}&#10;\]&#10;}&#10;\end{document}"/>
  <p:tag name="IGUANATEXSIZE" val="2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c_{k}}&#10;\]&#10;}&#10;\end{document}"/>
  <p:tag name="IGUANATEXSIZE" val="2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55,0,0}&#10;\begin{document}&#10;\boldmath&#10;\textcolor{darkred}{&#10;\[&#10;\mathsf{\mu}&#10;\]&#10;}&#10;\end{document}"/>
  <p:tag name="IGUANATEXSIZE" val="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]}&#10;\]&#10;}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nabla}&#10;\]&#10;}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{k}\textcolor{lightblue}{\widehat{\nabla f}[\ell - k]}\textcolor{red}{c_{k}}= 0}&#10;$&#10;}&#10;\end{document}"/>
  <p:tag name="IGUANATEXSIZE" val="3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,y) = \sum_{(k,l)\in\Lambda} c_{k,l}\,e^{j2\pi(kx+ly)}}&#10;\]&#10;}&#10;\end{document}"/>
  <p:tag name="IGUANATEXSIZE" val="2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{\mu = 0\}}&#10;\]&#10;}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FT&#10;}&#10;\]&#10;}&#10;\end{document}"/>
  <p:tag name="IGUANATEXSIZE" val="3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gather*}&#10;\mathsf{&#10;f(z) = \sum_{i=1}^N g_i(z)\cdot 1_{\Omega_i}(z)}\\&#10;\mathsf{s.t.~~g_i~analytic~in~\Omega_i}&#10;\end{gather*}&#10;}&#10;\end{document}"/>
  <p:tag name="IGUANATEXSIZE" val="2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z)}&#10;\]&#10;}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z)}&#10;\]&#10;}&#10;\end{document}"/>
  <p:tag name="IGUANATEXSIZE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z)}&#10;\]&#10;}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z)}&#10;\]&#10;}&#10;\end{document}"/>
  <p:tag name="IGUANATEXSIZE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approx&#10;}&#10;\]&#10;}&#10;\end{document}"/>
  <p:tag name="IGUANATEXSIZE" val="3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gather*}&#10;\mathsf{&#10;f(x) = \sum_{i=1}^N g_i(x)\cdot 1_{\Omega_i}(x)}\\&#10;\mathsf{s.t.~~g_i~smooth~in~\Omega_i}&#10;\end{gather*}&#10;}&#10;\end{document}"/>
  <p:tag name="IGUANATEXSIZE" val="2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z)}&#10;\]&#10;}&#10;\end{document}"/>
  <p:tag name="IGUANATEXSIZE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sum_{k\in \Lambda} \widehat{\mu}[k] \widehat{\partial f}[\ell - k] = 0,~~\forall \ell\in\mathbb{Z}^n}&#10;\]&#10;}&#10;\end{document}"/>
  <p:tag name="IGUANATEXSIZE" val="3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bseteq \mathbb{Z}^n}&#10;\]&#10;}&#10;\end{document}"/>
  <p:tag name="IGUANATEXSIZE" val="2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200,200,200}&#10;\begin{document}&#10;\boldmath&#10;\textcolor{darkteal}{&#10;\[&#10;\mathsf{f(x)}&#10;\]&#10;}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)}&#10;\]&#10;}&#10;\end{document}"/>
  <p:tag name="IGUANATEXSIZE" val="2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sum_{k\in \Lambda} \widehat{\mu}[k] \widehat{\partial f}[\ell - k] = 0,~~\forall \ell\in\mathbb{Z}^n}&#10;\]&#10;}&#10;\end{document}"/>
  <p:tag name="IGUANATEXSIZE" val="3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\mu \cdot \partial f = 0}&#10;$&#10;}&#10;\end{document}"/>
  <p:tag name="IGUANATEXSIZE" val="2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align*}&#10;\mathsf{\langle \partial_j 1_{\Omega},\textcolor{darkblue}{\varphi} \rangle} &#10;&amp; = \mathsf{- \langle 1_{\Omega},\partial_j \textcolor{darkblue}{\varphi} \rangle}\\&#10;&amp; = -\mathsf{\int_\Omega \partial_j\textcolor{darkblue}{\varphi} \, dx}\\&#10;&amp; = -\mathsf{\oint_{\partial\Omega} \textcolor{darkblue}{\varphi} \,  n_j \, d\sigma}&#10;\end{align*}&#10;}&#10;\end{document}"/>
  <p:tag name="IGUANATEXSIZE" val="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n&#10;}&#10;\]&#10;}&#10;\end{document}"/>
  <p:tag name="IGUANATEXSIZE" val="2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\Omega}&#10;\]&#10;}&#10;\end{document}"/>
  <p:tag name="IGUANATEXSIZE" val="2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\partial\Omega}&#10;\]&#10;}&#10;\end{document}"/>
  <p:tag name="IGUANATEXSIZE" val="2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blue}{RGB}{0,0,150}&#10;&#10;\begin{document}&#10;\boldmath&#10;\textcolor{darkteal}{&#10;\[&#10;\mathsf{\sum_{k\in \textcolor{darkblue}{2\Lambda}} \textcolor{darkblue}{\widehat{\mu^2}[k]} \widehat{\partial^2 f}[\ell - k] = 0,~~\forall \ell\in\mathbb{Z}^n}&#10;\]&#10;}&#10;\end{document}"/>
  <p:tag name="IGUANATEXSIZE" val="3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2\Lambda}&#10;\]&#10;}&#10;\end{document}"/>
  <p:tag name="IGUANATEXSIZE" val="2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bseteq \mathbb{Z}^n}&#10;\]&#10;}&#10;\end{document}"/>
  <p:tag name="IGUANATEXSIZE" val="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DFT^{-1}}&#10;}&#10;\]&#10;}&#10;\end{document}"/>
  <p:tag name="IGUANATEXSIZE" val="3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\textcolor{darkblue}{\widehat{\mu^2} = \widehat{\mu}\ast\widehat{\mu}}}&#10;\end{gather*}&#10;}&#10;\end{document}"/>
  <p:tag name="IGUANATEXSIZE" val="2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200,200,200}&#10;\begin{document}&#10;\boldmath&#10;\textcolor{darkteal}{&#10;\[&#10;\mathsf{f(x)}&#10;\]&#10;}&#10;\end{document}"/>
  <p:tag name="IGUANATEXSIZE" val="2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)}&#10;\]&#10;}&#10;\end{document}"/>
  <p:tag name="IGUANATEXSIZE" val="2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\subseteq \{\mu = 0\} }&#10;\]&#10;}&#10;\end{document}"/>
  <p:tag name="IGUANATEXSIZE" val="2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f = g \cdot 1_{\Omega},~~g~linear}&#10;$&#10;}&#10;\end{document}"/>
  <p:tag name="IGUANATEXSIZE" val="2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$&#10;\mathsf{\partial^2 f = \partial^2 g \cdot 1_\Omega  + 2 \partial g \cdot \partial 1_\Omega + g \cdot \partial^2 1_\Omega }&#10;$&#10;}&#10;\end{document}"/>
  <p:tag name="IGUANATEXSIZE" val="2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\mu^2}&#10;\]&#10;}&#10;\end{document}"/>
  <p:tag name="IGUANATEXSIZE" val="2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blue}{RGB}{0,0,150}&#10;&#10;\begin{document}&#10;\boldmath&#10;\textcolor{darkteal}{&#10;\[&#10;\mathsf{\sum_{k\in \textcolor{darkblue}{2\Lambda}} \textcolor{darkblue}{\widehat{\mu^2}[k]} \widehat{\partial^2 f}[\ell - k] = 0,~~\forall \ell\in\mathbb{Z}^n}&#10;\]&#10;}&#10;\end{document}"/>
  <p:tag name="IGUANATEXSIZE" val="3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f(x) = \sum_{i=1}^N g_i(x)\cdot 1_{\Omega_i}(x)}\\&#10;\mathsf{\text{s.t.}\quad \textcolor{darkblue}{D g_i = 0} \text{ in }\Omega_i }&#10;\end{gather*}&#10;}&#10;\end{document}"/>
  <p:tag name="IGUANATEXSIZE" val="2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D} &amp; = \mathsf{\nabla}\\&#10;\mathsf{D} &amp; = \mathsf{\partial_x + j \partial_y}\\&#10;\mathsf{D} &amp; = \mathsf{\Delta}\\&#10;\mathsf{D} &amp; = \mathsf{\{\partial_{xx},\partial_{xy},\partial_{yy}\}}\\&#10;\mathsf{D} &amp; = \mathsf{\{\partial^\alpha\}_{|\alpha|=n}}\\&#10;\end{align*}&#10;}&#10;\end{document}"/>
  <p:tag name="IGUANATEXSIZE" val="29.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f(x) = \sum_{i=1}^N g_i(x)\cdot 1_{\Omega_i}(x)}\\&#10;\mathsf{\text{s.t.}\quad {D g_i = 0} \text{ in }\Omega_i }&#10;\end{gather*}&#10;}&#10;\end{document}"/>
  <p:tag name="IGUANATEXSIZE" val="2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D} &amp; = \mathsf{\nabla}\\&#10;\mathsf{D} &amp; = \mathsf{\partial_x + j \partial_y}\\&#10;\mathsf{D} &amp; = \mathsf{\Delta}\\&#10;\mathsf{D} &amp; = \mathsf{\{\partial_{xx},\partial_{xy},\partial_{yy}\}}\\&#10;\mathsf{D} &amp; = \mathsf{\{\partial^\alpha\}_{|\alpha|=n}}\\&#10;\end{align*}&#10;}&#10;\end{document}"/>
  <p:tag name="IGUANATEXSIZE" val="29.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f(x) = \sum_{i=1}^N g_i(x)\cdot 1_{\Omega_i}(x)}\\&#10;\mathsf{\text{s.t.}\quad {D g_i = 0} \text{ in }\Omega_i }&#10;\end{gather*}&#10;}&#10;\end{document}"/>
  <p:tag name="IGUANATEXSIZE" val="2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|g\|_{TV} = \sum_{i,j} \sqrt{|g_{i+1,j}-g_{i,j}|^2 + |g_{i,j+1}-g_{i,j}|^2}&#10;}&#10;\]&#10;}&#10;\end{document}"/>
  <p:tag name="IGUANATEXSIZE" val="2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begin{align*}&#10;\mathsf{D} &amp; = \mathsf{\nabla}\\&#10;\mathsf{D} &amp; = \mathsf{\partial_x + j \partial_y}\\&#10;\mathsf{D} &amp; = \mathsf{\Delta}\\&#10;\mathsf{D} &amp; = \mathsf{\{\partial_{xx},\partial_{xy},\partial_{yy}\}}\\&#10;\mathsf{D} &amp; = \mathsf{\{\partial^\alpha\}_{|\alpha|=n}}\\&#10;\end{align*}&#10;}&#10;\end{document}"/>
  <p:tag name="IGUANATEXSIZE" val="29.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&#10;f(x) = \sum_{i=1}^N g_i(x)\cdot 1_{\Omega_i}(x)}\\&#10;\mathsf{\text{s.t.}\quad {D g_i = 0} \text{ in }\Omega_i }&#10;\end{gather*}&#10;}&#10;\end{document}"/>
  <p:tag name="IGUANATEXSIZE" val="2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f(x)}&#10;\]&#10;}&#10;\end{document}"/>
  <p:tag name="IGUANATEXSIZE" val="2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1(x)}&#10;\]&#10;}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sum_{i,j}&#10;}&#10;\]&#10;}&#10;\end{document}"/>
  <p:tag name="IGUANATEXSIZE" val="3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black}{&#10;\[&#10;\mathsf{g_2(x)}&#10;\]&#10;}&#10;\end{document}"/>
  <p:tag name="IGUANATEXSIZE" val="2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1}&#10;\]&#10;}&#10;\end{document}"/>
  <p:tag name="IGUANATEXSIZE" val="2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white}{&#10;\[&#10;\mathsf{\Omega_2}&#10;\]&#10;}&#10;\end{document}"/>
  <p:tag name="IGUANATEXSIZE" val="2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T = VDV^{H}}&#10;\]&#10;}&#10;\end{document}"/>
  <p:tag name="IGUANATEXSIZE" val="2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\widehat{\nabla f}[k] = \oint_{\textcolor{darkred}{\partial\Omega}} e^{-j2\pi k\cdot x} n\,ds&#10;}&#10;\]&#10;}&#10;\end{document}"/>
  <p:tag name="IGUANATEXSIZE" val="2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\widehat{f}[k] = \sum_i a_i e^{-j2\pi k\cdot \textcolor{darkred}{x_i}}&#10;}&#10;\]&#10;}&#10;\end{document}"/>
  <p:tag name="IGUANATEXSIZE" val="2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\mathcal{F}&#10;}&#10;\]&#10;}&#10;\end{document}"/>
  <p:tag name="IGUANATEXSIZE" val="4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\mathcal{F}&#10;}&#10;\]&#10;}&#10;\end{document}"/>
  <p:tag name="IGUANATEXSIZE" val="4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u_0&#10;}&#10;\]&#10;}&#10;\end{document}"/>
  <p:tag name="IGUANATEXSIZE" val="2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C = \{\mu=0\}&#10;}&#10;\]&#10;}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g\in\mathbb{C}^{N\times N}} \|g\|_{TV} \text{~~subject to~~} F_\Omega g = F_\Omega f~~~~(TV\text{-min})&#10;}&#10;\]&#10;}&#10;\end{document}"/>
  <p:tag name="IGUANATEXSIZE" val="2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eg(\mu_0) \leq deg(\mu)&#10;}&#10;\]&#10;}&#10;\end{document}"/>
  <p:tag name="IGUANATEXSIZE" val="2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u = \gamma \cdot \mu_0&#10;}&#10;\]&#10;}&#10;\end{document}"/>
  <p:tag name="IGUANATEXSIZE" val="28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eg(\mu) = (K,L)&#10;}&#10;\]&#10;}&#10;\end{document}"/>
  <p:tag name="IGUANATEXSIZE" val="2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u&#10;}&#10;\]&#10;}&#10;\end{document}"/>
  <p:tag name="IGUANATEXSIZE" val="2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K&#10;}&#10;\]&#10;}&#10;\end{document}"/>
  <p:tag name="IGUANATEXSIZE" val="4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teal}{&#10;\[&#10;\mathsf{&#10;L&#10;}&#10;\]&#10;}&#10;\end{document}"/>
  <p:tag name="IGUANATEXSIZE" val="4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red}{&#10;\[&#10;\mathsf{\mu(x)}&#10;\]&#10;}&#10;\end{document}"/>
  <p:tag name="IGUANATEXSIZE" val="2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|g\|_{TV} = \sum_{i,j} \sqrt{|g_{i+1,j}-g_{i,j}|^2 + |g_{i,j+1}-g_{i,j}|^2}&#10;}&#10;\]&#10;}&#10;\end{document}"/>
  <p:tag name="IGUANATEXSIZE" val="2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athbb{R}^2}&#10;\]&#10;}&#10;\end{document}"/>
  <p:tag name="IGUANATEXSIZE" val="2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athbb{T}^2}&#10;\]&#10;}&#10;\end{document}"/>
  <p:tag name="IGUANATEXSIZE" val="2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\mu(z,w) = 0};\\ \mathsf{|z|=|w|=1}&#10;\end{gather*}&#10;}&#10;\end{document}"/>
  <p:tag name="IGUANATEXSIZE" val="2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begin{gather*}&#10;\mathsf{p(t,s) = 0;} \\ \mathsf{t,s\in\mathbb{R}^2}&#10;\end{gather*}&#10;}&#10;\end{document}"/>
  <p:tag name="IGUANATEXSIZE" val="28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= \{\mu = 0\} }&#10;\]&#10;}&#10;\end{document}"/>
  <p:tag name="IGUANATEXSIZE" val="2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c = \widehat{\mu}}&#10;\]&#10;}&#10;\end{document}"/>
  <p:tag name="IGUANATEXSIZE" val="2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m_{k\in\Lambda} c[k] \widehat{\nabla f}[\ell-k] = 0~for~all~\ell\in \textcolor{darkblue}{2\Lambda}}&#10;\]&#10;}&#10;\end{document}"/>
  <p:tag name="IGUANATEXSIZE" val="28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}&#10;\]&#10;}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sum_{i,j}&#10;}&#10;\]&#10;}&#10;\end{document}"/>
  <p:tag name="IGUANATEXSIZE" val="3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2\Lambda}&#10;\]&#10;}&#10;\end{document}"/>
  <p:tag name="IGUANATEXSIZE" val="2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28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\subseteq \mathbb{Z}^2}&#10;\]&#10;}&#10;\end{document}"/>
  <p:tag name="IGUANATEXSIZE" val="28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28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g\in\mathbb{C}^{N\times N}} \|g\|_{TV} \text{~~subject to~~} F_\Omega g = F_\Omega f~~~~(TV\text{-min})&#10;}&#10;\]&#10;}&#10;\end{document}"/>
  <p:tag name="IGUANATEXSIZE" val="28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amssymb}&#10;\usepackage{color}&#10;\pagestyle{empty}&#10;\definecolor{darkteal}{RGB}{33,56,58}&#10;\definecolor{darkgreen}{RGB}{0,150,0}&#10;\begin{document}&#10;\boldmath&#10;\textcolor{darkgreen}{&#10;\[&#10;\mathsf{\checkmark}&#10;\]&#10;}&#10;\end{document}"/>
  <p:tag name="IGUANATEXSIZE" val="2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{\mu = 0\}&#10;\]&#10;}&#10;\end{document}"/>
  <p:tag name="IGUANATEXSIZE" val="2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{\mu = 0\}&#10;\]&#10;}&#10;\end{document}"/>
  <p:tag name="IGUANATEXSIZE" val="2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4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1.7\Lambda}&#10;\]&#10;}&#10;\end{document}"/>
  <p:tag name="IGUANATEXSIZE" val="28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= \{\mu = 0\} }&#10;\]&#10;}&#10;\end{document}"/>
  <p:tag name="IGUANATEXSIZE" val="2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|g\|_{TV} = \sum_{i,j} \sqrt{|g_{i+1,j}-g_{i,j}|^2 + |g_{i,j+1}-g_{i,j}|^2}&#10;}&#10;\]&#10;}&#10;\end{document}"/>
  <p:tag name="IGUANATEXSIZE" val="2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g=f}&#10;\]&#10;}&#10;\end{document}"/>
  <p:tag name="IGUANATEXSIZE" val="28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\cdot \nabla g = 0~~\text{s.t.}~~\widehat{f}[k] = \widehat{g}[k], k\in \Gamma}&#10;\]&#10;}&#10;\end{document}"/>
  <p:tag name="IGUANATEXSIZE" val="2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green}{RGB}{0,150,0}&#10;\begin{document}&#10;\boldmath&#10;\textcolor{darkteal}{&#10;\[&#10;\mathsf{\Gamma \supseteq \textcolor{darkgreen}{3\Lambda}}&#10;\]&#10;}&#10;\end{document}"/>
  <p:tag name="IGUANATEXSIZE" val="28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E = \{\mu = 0\} }&#10;\]&#10;}&#10;\end{document}"/>
  <p:tag name="IGUANATEXSIZE" val="28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}&#10;\]&#10;}&#10;\end{document}"/>
  <p:tag name="IGUANATEXSIZE" val="28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Lambda}&#10;\]&#10;}&#10;\end{document}"/>
  <p:tag name="IGUANATEXSIZE" val="28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g=f}&#10;\]&#10;}&#10;\end{document}"/>
  <p:tag name="IGUANATEXSIZE" val="28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u\cdot \nabla g = 0~~\text{s.t.}~~\widehat{f}[k] = \widehat{g}[k], k\in \Gamma}&#10;\]&#10;}&#10;\end{document}"/>
  <p:tag name="IGUANATEXSIZE" val="28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 = \arg\min_{g}\|\mu\cdot \nabla g\|~~\text{s.t.}~~\widehat{f}[k] = \widehat{g}[k], k\in \Gamma}&#10;\]&#10;}&#10;\end{document}"/>
  <p:tag name="IGUANATEXSIZE" val="2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green}{RGB}{0,150,0}&#10;\begin{document}&#10;\boldmath&#10;\textcolor{darkteal}{&#10;\[&#10;\mathsf{\Gamma \supseteq \textcolor{darkgreen}{3\Lambda}}&#10;\]&#10;}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Omega=&#10;}&#10;\]&#10;}&#10;\end{document}"/>
  <p:tag name="IGUANATEXSIZE" val="3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2\Lambda}&#10;\]&#10;}&#10;\end{document}"/>
  <p:tag name="IGUANATEXSIZE" val="28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2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blue}{&#10;\[&#10;\mathsf{2\Lambda}&#10;\]&#10;}&#10;\end{document}"/>
  <p:tag name="IGUANATEXSIZE" val="2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150,0}&#10;\begin{document}&#10;\boldmath&#10;\textcolor{darkblue}{&#10;\[&#10;\mathsf{3\Lambda}&#10;\]&#10;}&#10;\end{document}"/>
  <p:tag name="IGUANATEXSIZE" val="28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sum_{i,j}&#10;}&#10;\]&#10;}&#10;\end{document}"/>
  <p:tag name="IGUANATEXSIZE" val="3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begin{document}&#10;\boldmath&#10;\textcolor{darkred}{&#10;\[&#10;\mathsf{&#10;\mathcal{F}&#10;}&#10;\]&#10;}&#10;\end{document}"/>
  <p:tag name="IGUANATEXSIZE" val="4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cal{T}(\widehat{f})\textcolor{red}{c} = 0&#10;\]&#10;}&#10;\end{document}"/>
  <p:tag name="IGUANATEXSIZE" val="18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j2\pi k)}&#10;\]&#10;}&#10;\end{document}"/>
  <p:tag name="IGUANATEXSIZE" val="28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[k]}&#10;\]&#10;}&#10;\end{document}"/>
  <p:tag name="IGUANATEXSIZE" val="1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vdots&#10;\]&#10;}&#10;\end{document}"/>
  <p:tag name="IGUANATEXSIZE" val="18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begin{bmatrix}&#10;  &amp; &amp; \\&#10;  &amp; &amp; \\&#10;  &amp; &amp; \\&#10;  &amp; &amp; \\&#10;\end{bmatrix}&#10;\]&#10;}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in_{g\in\mathbb{C}^{N\times N}} \|g\|_{TV} \text{~~subject to~~} F_\Omega g = F_\Omega f~~~~(TV\text{-min})&#10;}&#10;\]&#10;}&#10;\end{document}"/>
  <p:tag name="IGUANATEXSIZE" val="28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= \mathcal{T}(\widehat{f})&#10;\]&#10;}&#10;\end{document}"/>
  <p:tag name="IGUANATEXSIZE" val="18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x\widehat{f}[k]}&#10;\]&#10;}&#10;\end{document}"/>
  <p:tag name="IGUANATEXSIZE" val="18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k_y\widehat{f}[k]}&#10;\]&#10;}&#10;\end{document}"/>
  <p:tag name="IGUANATEXSIZE" val="18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Lambda'\supset\textcolor{darkred}{\Lambda}}&#10;\]&#10;}&#10;\end{document}"/>
  <p:tag name="IGUANATEXSIZE" val="3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{rank}[\mathcal{T}(\widehat{f})] \leq |\Lambda'| - (\text{\#shifts } \textcolor{darkred}{\Lambda} \text{ in } \Lambda')}&#10;\]&#10;}&#10;\end{document}"/>
  <p:tag name="IGUANATEXSIZE" val="3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color{darkred}{\mu(x,y)}}&#10;\]&#10;}&#10;\end{document}"/>
  <p:tag name="IGUANATEXSIZE" val="3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e^{j2\pi(kx+ly)}\textcolor{darkred}{\mu(x,y)}}&#10;\]&#10;}&#10;\end{document}"/>
  <p:tag name="IGUANATEXSIZE" val="3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28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c_0}&#10;\]&#10;}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|g\|_{TV} = \sum_{i,j} \sqrt{|g_{i+1,j}-g_{i,j}|^2 + |g_{i,j+1}-g_{i,j}|^2}&#10;}&#10;\]&#10;}&#10;\end{document}"/>
  <p:tag name="IGUANATEXSIZE" val="2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'}&#10;\]&#10;}&#10;\end{document}"/>
  <p:tag name="IGUANATEXSIZE" val="28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'}&#10;\]&#10;}&#10;\end{document}"/>
  <p:tag name="IGUANATEXSIZE" val="28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c_0}&#10;\]&#10;}&#10;\end{document}"/>
  <p:tag name="IGUANATEXSIZE" val="2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red}{&#10;\[&#10;\mathsf{\Lambda}&#10;\]&#10;}&#10;\end{document}"/>
  <p:tag name="IGUANATEXSIZE" val="3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Lambda'\supset\textcolor{darkred}{\Lambda}}&#10;\]&#10;}&#10;\end{document}"/>
  <p:tag name="IGUANATEXSIZE" val="3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{rank}[\mathcal{T}(\widehat{f})] \leq |\Lambda'| - (\text{\#shifts } \textcolor{darkred}{\Lambda} \text{ in } \Lambda')}&#10;\]&#10;}&#10;\end{document}"/>
  <p:tag name="IGUANATEXSIZE" val="3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sigma(\mathcal{T}(\widehat{f}))&#10;\]&#10;}&#10;\end{document}"/>
  <p:tag name="IGUANATEXSIZE" val="24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approx}&#10;\]&#10;}&#10;\end{document}"/>
  <p:tag name="IGUANATEXSIZE" val="28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V = [V_S~\textcolor{darkred}{V_N}],~~~~~~~~~~\textcolor{darkred}{V_N} = [\textcolor{darkred}{c_1}, ...,  \textcolor{darkred}{c_n}]}&#10;\]&#10;}&#10;\end{document}"/>
  <p:tag name="IGUANATEXSIZE" val="28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+ \cdots +}&#10;\]&#10;}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Omega=&#10;}&#10;\]&#10;}&#10;\end{document}"/>
  <p:tag name="IGUANATEXSIZE" val="3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}&#10;\]&#10;}&#10;\end{document}"/>
  <p:tag name="IGUANATEXSIZE" val="28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+}&#10;\]&#10;}&#10;\end{document}"/>
  <p:tag name="IGUANATEXSIZE" val="28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u = |\mathcal{F}^{-1}\textcolor{darkred}{c_1}|^2 + |\mathcal{F}^{-1}\textcolor{darkred}{c_2}|^2 + \cdots + |\mathcal{F}^{-1}\textcolor{darkred}{c_n}|^2 }&#10;\]&#10;}&#10;\end{document}"/>
  <p:tag name="IGUANATEXSIZE" val="28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sigma(\mathcal{T}(\widehat{f}))}&#10;\]&#10;}&#10;\end{document}"/>
  <p:tag name="IGUANATEXSIZE" val="2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athcal{T}(\widehat{f}) = U\Sigma V^H}&#10;\]&#10;}&#10;\end{document}"/>
  <p:tag name="IGUANATEXSIZE" val="28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min_{x} \sum_i w_i \cdot |(Dx)_i| + \lambda \|A x - b\|^2}&#10;\]&#10;}&#10;\end{document}"/>
  <p:tag name="IGUANATEXSIZE" val="28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 = \arg\min_{g}\|\mu\cdot \nabla g\|_1~~\text{s.t.}~~\widehat{f}[k] = \widehat{g}[k], k\in \Gamma}&#10;\]&#10;}&#10;\end{document}"/>
  <p:tag name="IGUANATEXSIZE" val="28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T}(\widehat{f})~\text{low rank}~\leftrightarrow~f~\text{piecewise constant}&#10;}&#10;\]&#10;}&#10;\end{document}"/>
  <p:tag name="IGUANATEXSIZE" val="28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0,150}&#10;\begin{document}&#10;\boldmath&#10;\textcolor{darkteal}{&#10;\[&#10;\mathsf{&#10;\sum_{i,j}&#10;}&#10;\]&#10;}&#10;\end{document}"/>
  <p:tag name="IGUANATEXSIZE" val="36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DFT^{-1}}&#10;}&#10;\]&#10;}&#10;\end{document}"/>
  <p:tag name="IGUANATEXSIZE" val="36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min_{\widehat f}~~\text{rank}[\mathcal{T}(\widehat{f})] ~~s.t.~~\widehat{f}[k] = \widehat{b}[k],k\in\Gamma}&#10;\]&#10;}&#10;\end{document}"/>
  <p:tag name="IGUANATEXSIZE" val="3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150}&#10;\begin{document}&#10;\boldmath&#10;\textcolor{darkteal}{&#10;\[&#10;\mathsf{\min_{\widehat{f}}~~\textcolor{darkblue}{\|}\mathcal{T}(\widehat{f})\textcolor{darkblue}{\|_{*}}~~s.t.~~\widehat{f}[k] = \widehat{b}[k], k\in\Gamma}&#10;\]&#10;}&#10;\end{document}"/>
  <p:tag name="IGUANATEXSIZE" val="32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dim(\mathcal{T}(\widehat{f}))\approx}&#10;\]&#10;}&#10;\end{document}"/>
  <p:tag name="IGUANATEXSIZE" val="2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200}&#10;\definecolor{lightblue}{RGB}{0,112,192}&#10;\begin{document}&#10;\boldmath&#10;\textcolor{darkteal}{&#10;\begin{align*}&#10;\mathsf{rank(\mathcal{T}(\widehat{f}))} &amp; \approx 1000&#10;\end{align*}&#10;}&#10;\end{document}"/>
  <p:tag name="IGUANATEXSIZE" val="2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sigma(\mathcal{T}(\widehat{f}))&#10;}&#10;\]&#10;}&#10;\end{document}"/>
  <p:tag name="IGUANATEXSIZE" val="28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begin{cases}&#10;\mathsf{W} &amp; \hspace{-0.7em}\mathsf{\leftarrow [\mathcal{T}(\widehat{f})^*\mathcal{T}(\widehat{f})+\epsilon I]^{-\frac{1}{2}}~~\text{(weight matrix update)}}\\&#10;\mathsf{\widehat{f}} &amp; \mathsf{\hspace{-0.7em}\leftarrow\displaystyle\arg\min_{\widehat{f}} \|\mathcal{T}(\widehat{f})W^{\frac{1}{2}}\|_F^2~~s.t.~~P\widehat{f} = b~~\text{(LS problem)}}&#10;\end{cases}&#10;\]&#10;}&#10;\end{document}"/>
  <p:tag name="IGUANATEXSIZE" val="24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begin{cases}&#10;\mathsf{\mu} &amp; \hspace{-0.7em}\mathsf{\leftarrow \sum\lambda_i^{-\frac{1}{2}}\mu_i~~\text{(annihilating filter update)}}\\&#10;\mathsf{\widehat{f}} &amp; \mathsf{\hspace{-0.7em}\leftarrow\displaystyle\arg\min_{\widehat{f}} \|\widehat{f}\ast\widehat{\mu}\|_2^2~~s.t.~~P\widehat{f} = b~~\text{(LS problem)}}&#10;\end{cases}&#10;\]&#10;}&#10;\end{document}"/>
  <p:tag name="IGUANATEXSIZE" val="24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definecolor{darkblue}{RGB}{0,0,200}&#10;\begin{document}&#10;\boldmath&#10;\textcolor{darkblue}{&#10;\[&#10;\mathsf{&#10;\mathcal{T}(\widehat{f})&#10;}&#10;\]&#10;}&#10;\end{document}"/>
  <p:tag name="IGUANATEXSIZE" val="6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&#10;\widehat{f}&#10;}&#10;\]&#10;}&#10;\end{document}"/>
  <p:tag name="IGUANATEXSIZE" val="6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color{darkred}{\min_{\widehat{f}}\|\mathcal{T}(\widehat{f})\|_{*}}}&#10;\]&#10;}&#10;\end{document}"/>
  <p:tag name="IGUANATEXSIZE" val="3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TV\text{-min}}&#10;}&#10;\]&#10;}&#10;\end{document}"/>
  <p:tag name="IGUANATEXSIZE" val="3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,y)}&#10;\]&#10;}&#10;\end{document}"/>
  <p:tag name="IGUANATEXSIZE" val="2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2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2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z}&#10;\]&#10;}&#10;\end{document}"/>
  <p:tag name="IGUANATEXSIZE" val="2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textcolor{darkred}{\min_{\widehat{f}}\|\mathcal{T}(\widehat{f})\|_{*}}}&#10;\]&#10;}&#10;\end{document}"/>
  <p:tag name="IGUANATEXSIZE" val="3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amssymb}&#10;\usepackage{color}&#10;\pagestyle{empty}&#10;\definecolor{darkteal}{RGB}{33,56,58}&#10;\definecolor{darkred}{RGB}{160,0,0}&#10;\definecolor{darkblue}{RGB}{0,0,150}&#10;\begin{document}&#10;\boldmath&#10;\textcolor{darkteal}{&#10;\[&#10;\mathsf{&#10;\textcolor{darkred}{m} \gtrsim \textcolor{darkblue}{s} \log^3(\textcolor{darkblue}{s})\log^5(N)&#10;}&#10;\]&#10;}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160,0,0}&#10;\definecolor{darkgreen}{RGB}{5,150,20}&#10;\begin{document}&#10;\boldmath&#10;\textcolor{darkteal}{&#10;\[&#10;\mathsf{&#10;f\in\mathbb{C}^{N\times N}&#10;}&#10;\]&#10;}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 \rightarrow DFT&#10;}&#10;\]&#10;}&#10;\end{document}"/>
  <p:tag name="IGUANATEXSIZE" val="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blue}{&#10;\[&#10;\mathsf{\widehat{f}[k] := \int_{[0,1]^d}\!\!\!\! f(x) e^{-j2\pi k\cdot x}dx}&#10;\]&#10;}&#10;\end{document}"/>
  <p:tag name="IGUANATEXSIZE" val="2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FT^{-1}&#10;}&#10;\]&#10;}&#10;\end{document}"/>
  <p:tag name="IGUANATEXSIZE" val="3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 \rightarrow DFT&#10;}&#10;\]&#10;}&#10;\end{document}"/>
  <p:tag name="IGUANATEXSIZE" val="3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FT^{-1}&#10;}&#10;\]&#10;}&#10;\end{document}"/>
  <p:tag name="IGUANATEXSIZE" val="3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partial&#10;}&#10;\]&#10;}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DFT^{-1}}&#10;}&#10;\]&#10;}&#10;\end{document}"/>
  <p:tag name="IGUANATEXSIZE" val="2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partial&#10;}&#10;\]&#10;}&#10;\end{document}"/>
  <p:tag name="IGUANATEXSIZE" val="3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DFT^{-1}}&#10;}&#10;\]&#10;}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partial&#10;}&#10;\]&#10;}&#10;\end{document}"/>
  <p:tag name="IGUANATEXSIZE" val="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&#10;f(x),~~x\in[0,1]^d&#10;}&#10;\]&#10;}&#10;\end{document}"/>
  <p:tag name="IGUANATEXSIZE" val="2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mathcal{F}&#10;}&#10;\]&#10;}&#10;\end{document}"/>
  <p:tag name="IGUANATEXSIZE" val="3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{DFT^{-1}}&#10;}&#10;\]&#10;}&#10;\end{document}"/>
  <p:tag name="IGUANATEXSIZE" val="2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\partial&#10;}&#10;\]&#10;}&#10;\end{document}"/>
  <p:tag name="IGUANATEXSIZE" val="3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&#10;D&#10;}&#10;\]&#10;}&#10;\end{document}"/>
  <p:tag name="IGUANATEXSIZE" val="3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red}{RGB}{200,0,0}&#10;\begin{document}&#10;\boldmath&#10;\textcolor{darkteal}{&#10;\[&#10;\mathsf{\neq}&#10;\]&#10;}&#10;\end{document}"/>
  <p:tag name="IGUANATEXSIZE" val="3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f(t_i)}&#10;\]&#10;}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widehat{f}(\omega)}&#10;\]&#10;}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&#10;0&#10;}&#10;\]&#10;}&#10;\end{document}"/>
  <p:tag name="IGUANATEXSIZE" val="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j2\pi k)}&#10;\]&#10;}&#10;\end{document}"/>
  <p:tag name="IGUANATEXSIZE" val="2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y_k}&#10;\]&#10;}&#10;\end{document}"/>
  <p:tag name="IGUANATEXSIZE" val="1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c_k}&#10;\]&#10;}&#10;\end{document}"/>
  <p:tag name="IGUANATEXSIZE" val="1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k \textcolor{lightblue}{y_{\ell-k}}\textcolor{red}{c_k} = 0}&#10;$&#10;}&#10;\end{document}"/>
  <p:tag name="IGUANATEXSIZE" val="3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&#10;1&#10;}&#10;\]&#10;}&#10;\end{document}"/>
  <p:tag name="IGUANATEXSIZE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j2\pi k)}&#10;\]&#10;}&#10;\end{document}"/>
  <p:tag name="IGUANATEXSIZE" val="2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y_k}&#10;\]&#10;}&#10;\end{document}"/>
  <p:tag name="IGUANATEXSIZE" val="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teal}{&#10;\[&#10;\mathsf{&#10;1&#10;}&#10;\]&#10;}&#10;\end{document}"/>
  <p:tag name="IGUANATEXSIZE" val="2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red}{&#10;\[&#10;\mathsf{c_k}&#10;\]&#10;}&#10;\end{document}"/>
  <p:tag name="IGUANATEXSIZE" val="1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definecolor{lightblue}{RGB}{0,112,192}&#10;\begin{document}&#10;\boldmath&#10;\textcolor{darkteal}{&#10;$&#10;\mathsf{\sum_k \textcolor{lightblue}{y_{\ell-k}}\textcolor{red}{c_k} = 0}&#10;$&#10;}&#10;\end{document}"/>
  <p:tag name="IGUANATEXSIZE" val="3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f(x)}&#10;\]&#10;}&#10;\end{document}"/>
  <p:tag name="IGUANATEXSIZ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0,0,150}&#10;\begin{document}&#10;\boldmath&#10;\textcolor{darkblue}{&#10;\[&#10;\mathsf{&#10;\infty&#10;}&#10;\]&#10;}&#10;\end{document}"/>
  <p:tag name="IGUANATEXSIZE" val="2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0,112,192}&#10;\begin{document}&#10;\boldmath&#10;\textcolor{darkteal}{&#10;\[&#10;\mathsf{\widehat{f}[k]}&#10;\]&#10;}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ast}&#10;\]&#10;}&#10;\end{document}"/>
  <p:tag name="IGUANATEXSIZE" val="3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cdot}&#10;\]&#10;}&#10;\end{document}"/>
  <p:tag name="IGUANATEXSIZE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=0}&#10;\]&#10;}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(-j\omega)}&#10;\]&#10;}&#10;\end{document}"/>
  <p:tag name="IGUANATEXSIZE" val="2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begin{document}&#10;\boldmath&#10;\textcolor{darkteal}{&#10;\[&#10;\mathsf{\partial}&#10;\]&#10;}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f(x,y)}&#10;\]&#10;}&#10;\end{document}"/>
  <p:tag name="IGUANATEXSIZE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x}&#10;\]&#10;}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color}&#10;\pagestyle{empty}&#10;\definecolor{darkteal}{RGB}{33,56,58}&#10;\definecolor{darkblue}{RGB}{22,36,110}&#10;\begin{document}&#10;\boldmath&#10;\textcolor{darkteal}{&#10;\[&#10;\mathsf{y}&#10;\]&#10;}&#10;\end{document}"/>
  <p:tag name="IGUANATEXSIZE" val="30"/>
</p:tagLst>
</file>

<file path=ppt/theme/theme1.xml><?xml version="1.0" encoding="utf-8"?>
<a:theme xmlns:a="http://schemas.openxmlformats.org/drawingml/2006/main" name="ISBI">
  <a:themeElements>
    <a:clrScheme name="ISBI">
      <a:dk1>
        <a:srgbClr val="21383A"/>
      </a:dk1>
      <a:lt1>
        <a:srgbClr val="F9F9F9"/>
      </a:lt1>
      <a:dk2>
        <a:srgbClr val="3E3E3E"/>
      </a:dk2>
      <a:lt2>
        <a:srgbClr val="FFFFFF"/>
      </a:lt2>
      <a:accent1>
        <a:srgbClr val="595959"/>
      </a:accent1>
      <a:accent2>
        <a:srgbClr val="DBDA92"/>
      </a:accent2>
      <a:accent3>
        <a:srgbClr val="ED9847"/>
      </a:accent3>
      <a:accent4>
        <a:srgbClr val="7B3E39"/>
      </a:accent4>
      <a:accent5>
        <a:srgbClr val="16218C"/>
      </a:accent5>
      <a:accent6>
        <a:srgbClr val="FBE437"/>
      </a:accent6>
      <a:hlink>
        <a:srgbClr val="548DD4"/>
      </a:hlink>
      <a:folHlink>
        <a:srgbClr val="17365D"/>
      </a:folHlink>
    </a:clrScheme>
    <a:fontScheme name="Custom 1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91425" tIns="91425" rIns="91425" bIns="91425" anchor="t" anchorCtr="0">
        <a:spAutoFit/>
      </a:bodyPr>
      <a:lstStyle>
        <a:defPPr marL="342900" indent="-342900">
          <a:lnSpc>
            <a:spcPct val="150000"/>
          </a:lnSpc>
          <a:buClr>
            <a:schemeClr val="tx1"/>
          </a:buClr>
          <a:buFont typeface="Arial" pitchFamily="34" charset="0"/>
          <a:buChar char="•"/>
          <a:defRPr sz="2400" b="0" dirty="0" smtClean="0">
            <a:solidFill>
              <a:schemeClr val="tx1"/>
            </a:solidFill>
            <a:latin typeface="Roboto Light" pitchFamily="2" charset="0"/>
            <a:ea typeface="Roboto Light" pitchFamily="2" charset="0"/>
            <a:cs typeface="Open Sans Condens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ISBI</Template>
  <TotalTime>0</TotalTime>
  <Words>1794</Words>
  <Application>Microsoft Office PowerPoint</Application>
  <PresentationFormat>On-screen Show (4:3)</PresentationFormat>
  <Paragraphs>614</Paragraphs>
  <Slides>95</Slides>
  <Notes>62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Arial</vt:lpstr>
      <vt:lpstr>Roboto Medium</vt:lpstr>
      <vt:lpstr>Pokemon GB</vt:lpstr>
      <vt:lpstr>Open Sans Condensed</vt:lpstr>
      <vt:lpstr>Roboto Light</vt:lpstr>
      <vt:lpstr>Calibri</vt:lpstr>
      <vt:lpstr>Open Sans Semibold</vt:lpstr>
      <vt:lpstr>Wingdings</vt:lpstr>
      <vt:lpstr>ISBI</vt:lpstr>
      <vt:lpstr>Off-the-Grid Compressive Imaging: Recovery of Piecewise Constant Images from Few Fourier Samples</vt:lpstr>
      <vt:lpstr>PowerPoint Presentation</vt:lpstr>
      <vt:lpstr>PowerPoint Presentation</vt:lpstr>
      <vt:lpstr>PowerPoint Presentation</vt:lpstr>
      <vt:lpstr>PowerPoint Presentation</vt:lpstr>
      <vt:lpstr>CURRENT DISCRETE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 DISCRETE PARADIGM</vt:lpstr>
      <vt:lpstr>Summary of  DISCRETE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 Off-the-Grid Imaging Framework: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Proposed Off-the-Grid Framework</vt:lpstr>
      <vt:lpstr>Summary of Proposed Off-the-Grid Framework</vt:lpstr>
      <vt:lpstr>New  Off-the-Grid Imaging Framework: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2016-04-27T19:14:45Z</dcterms:created>
  <dcterms:modified xsi:type="dcterms:W3CDTF">2016-04-27T19:15:27Z</dcterms:modified>
</cp:coreProperties>
</file>